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8" r:id="rId3"/>
    <p:sldId id="264" r:id="rId4"/>
    <p:sldId id="281" r:id="rId5"/>
    <p:sldId id="270" r:id="rId6"/>
    <p:sldId id="259" r:id="rId7"/>
    <p:sldId id="261" r:id="rId8"/>
    <p:sldId id="262" r:id="rId9"/>
    <p:sldId id="263" r:id="rId10"/>
    <p:sldId id="265" r:id="rId11"/>
    <p:sldId id="276" r:id="rId12"/>
    <p:sldId id="284" r:id="rId13"/>
    <p:sldId id="266" r:id="rId14"/>
    <p:sldId id="267" r:id="rId15"/>
    <p:sldId id="268" r:id="rId16"/>
    <p:sldId id="269" r:id="rId17"/>
    <p:sldId id="271" r:id="rId18"/>
    <p:sldId id="280" r:id="rId19"/>
    <p:sldId id="272" r:id="rId20"/>
    <p:sldId id="273" r:id="rId21"/>
    <p:sldId id="274" r:id="rId22"/>
    <p:sldId id="275" r:id="rId23"/>
    <p:sldId id="277" r:id="rId24"/>
    <p:sldId id="278" r:id="rId25"/>
    <p:sldId id="283" r:id="rId26"/>
    <p:sldId id="279" r:id="rId27"/>
    <p:sldId id="260" r:id="rId28"/>
    <p:sldId id="282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0066"/>
    <a:srgbClr val="FFFF00"/>
    <a:srgbClr val="10D610"/>
    <a:srgbClr val="190504"/>
    <a:srgbClr val="DDC79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-10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741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63FE6-81D7-4FB1-8EC3-2DF8682B7BF2}" type="datetimeFigureOut">
              <a:rPr lang="ru-RU"/>
              <a:pPr>
                <a:defRPr/>
              </a:pPr>
              <a:t>24.11.2016</a:t>
            </a:fld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4FF5D-D6E0-4566-8036-2345546D3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CFC73-F6EB-4AFC-8F55-26945470E8A8}" type="datetimeFigureOut">
              <a:rPr lang="ru-RU"/>
              <a:pPr>
                <a:defRPr/>
              </a:pPr>
              <a:t>24.11.2016</a:t>
            </a:fld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D7FEF-669B-474A-AD3A-AF6F2E784D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82854-596F-45EC-AE12-B2C020B9FD80}" type="datetimeFigureOut">
              <a:rPr lang="ru-RU"/>
              <a:pPr>
                <a:defRPr/>
              </a:pPr>
              <a:t>24.11.2016</a:t>
            </a:fld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92823-10EA-499A-85AA-11331D96E5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E5DAD-C065-4EEF-A770-2B445FE243EA}" type="datetimeFigureOut">
              <a:rPr lang="ru-RU"/>
              <a:pPr>
                <a:defRPr/>
              </a:pPr>
              <a:t>24.11.2016</a:t>
            </a:fld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4464F-4176-414A-A292-EFD57CB4BD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4E239-6E64-413C-8443-A6A7014378BE}" type="datetimeFigureOut">
              <a:rPr lang="ru-RU"/>
              <a:pPr>
                <a:defRPr/>
              </a:pPr>
              <a:t>24.11.2016</a:t>
            </a:fld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E227-EDAF-4DCE-A3BE-7813FB71E4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3F96E-934B-41A7-855E-E95047DC0988}" type="datetimeFigureOut">
              <a:rPr lang="ru-RU"/>
              <a:pPr>
                <a:defRPr/>
              </a:pPr>
              <a:t>24.11.2016</a:t>
            </a:fld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F20DB-4159-49D3-89EB-0F4A0E6933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9CBBD-5093-47FC-B08B-5BCF8A4B3437}" type="datetimeFigureOut">
              <a:rPr lang="ru-RU"/>
              <a:pPr>
                <a:defRPr/>
              </a:pPr>
              <a:t>24.11.2016</a:t>
            </a:fld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43344A-4233-4450-80F7-B17846500A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30AB6-449E-4772-9332-C7666C1A1174}" type="datetimeFigureOut">
              <a:rPr lang="ru-RU"/>
              <a:pPr>
                <a:defRPr/>
              </a:pPr>
              <a:t>24.11.2016</a:t>
            </a:fld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A6DD6-D6BE-47D0-A389-7271585ECF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1F8D9-3862-4783-942A-09C66D64C422}" type="datetimeFigureOut">
              <a:rPr lang="ru-RU"/>
              <a:pPr>
                <a:defRPr/>
              </a:pPr>
              <a:t>24.11.2016</a:t>
            </a:fld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9B251-CF79-4098-B714-34B2F30393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F3FC8-1513-4CF4-B6B8-542C0276B5A3}" type="datetimeFigureOut">
              <a:rPr lang="ru-RU"/>
              <a:pPr>
                <a:defRPr/>
              </a:pPr>
              <a:t>24.11.2016</a:t>
            </a:fld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64B41-40C1-4F07-8C7D-A3AADBBFE3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A3A8C-2368-412E-9314-7534575D5842}" type="datetimeFigureOut">
              <a:rPr lang="ru-RU"/>
              <a:pPr>
                <a:defRPr/>
              </a:pPr>
              <a:t>24.11.2016</a:t>
            </a:fld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F8143-9660-4A2E-B5FD-36499CD1CF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16387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388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22C7D869-2C34-40E0-B405-38F68593B144}" type="datetimeFigureOut">
              <a:rPr lang="ru-RU"/>
              <a:pPr>
                <a:defRPr/>
              </a:pPr>
              <a:t>24.11.2016</a:t>
            </a:fld>
            <a:endParaRPr lang="ru-RU"/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A3AC09E-C791-4E9C-87A3-305F2F5AC7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www.ptr-vlad.ru/uploads/posts/2011-12/1322703001_kadr-spid-02.12.06.jpg" TargetMode="Externa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hyperlink" Target="http://mosaica.ru/sites/default/files/news/preview/2011/07/26/7331.jpg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://news.nado.ua/images/stories/nado4/november/show_image_npadvsinglephoto.jpg" TargetMode="External"/><Relationship Id="rId3" Type="http://schemas.openxmlformats.org/officeDocument/2006/relationships/hyperlink" Target="http://images.myshared.ru/5/452403/slide_2.jpg" TargetMode="External"/><Relationship Id="rId7" Type="http://schemas.openxmlformats.org/officeDocument/2006/relationships/hyperlink" Target="http://cdn.bolshoyvopros.ru/files/users/images/59/7a/597a5039f20052768aebc06c2bdfd187.jpg" TargetMode="External"/><Relationship Id="rId2" Type="http://schemas.openxmlformats.org/officeDocument/2006/relationships/hyperlink" Target="https://ru.wikipedia.org/wiki/&#1057;&#1080;&#1085;&#1076;&#1088;&#1086;&#1084;_&#1087;&#1088;&#1080;&#1086;&#1073;&#1088;&#1077;&#1090;&#1105;&#1085;&#1085;&#1086;&#1075;&#1086;_&#1080;&#1084;&#1084;&#1091;&#1085;&#1085;&#1086;&#1075;&#1086;_&#1076;&#1077;&#1092;&#1080;&#1094;&#1080;&#1090;&#1072;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s1.ppt4web.ru/images/95231/115254/640/img14.jpg" TargetMode="External"/><Relationship Id="rId11" Type="http://schemas.openxmlformats.org/officeDocument/2006/relationships/hyperlink" Target="http://cf.ppt-online.org/files/slide/e/EpcCy45kI1SLxVWw9sTBMo80YdqFhlOHvG3bNr/slide-0.jpg" TargetMode="External"/><Relationship Id="rId5" Type="http://schemas.openxmlformats.org/officeDocument/2006/relationships/hyperlink" Target="http://stcmp.ru/public/uploads/news/b_437.jpg" TargetMode="External"/><Relationship Id="rId10" Type="http://schemas.openxmlformats.org/officeDocument/2006/relationships/hyperlink" Target="http://edu.mari.ru/mouo-volzhskij/sh3/DocLib9/%D0%A4%D0%BE%D1%82%D0%BE%202014-2015%20%D1%83%D1%87%D0%B5%D0%B1%D0%BD%D1%8B%D0%B9%20%D0%B3%D0%BE%D0%B4/0a2f7fb9a401ee725e540c241a9e2f74.jpg" TargetMode="External"/><Relationship Id="rId4" Type="http://schemas.openxmlformats.org/officeDocument/2006/relationships/hyperlink" Target="http://miac.penza.net/sites/default/files/vsemirnyy-den-borby-so-spidom-kopiya.jpg" TargetMode="External"/><Relationship Id="rId9" Type="http://schemas.openxmlformats.org/officeDocument/2006/relationships/hyperlink" Target="http://mp3klab.ru/img.php?aHR0cHM6Ly9pLnl0aW1nLmNvbS92aS9TNkRlak55SXQxdy9ocWRlZmF1bHQuanBn.jpg" TargetMode="Externa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://ivspeedcentr.ru/files/_content/a72c5e27-6cd5-49b1-afc7-fe47345258fb/spid-pic-4.jpg" TargetMode="External"/><Relationship Id="rId13" Type="http://schemas.openxmlformats.org/officeDocument/2006/relationships/hyperlink" Target="http://dastbadast.tj/images/Firuz/vich.jpg" TargetMode="External"/><Relationship Id="rId3" Type="http://schemas.openxmlformats.org/officeDocument/2006/relationships/hyperlink" Target="http://vzm-vesti.ru/uploads/Photo/zdorovje/v-novosti-pervaja.jpg" TargetMode="External"/><Relationship Id="rId7" Type="http://schemas.openxmlformats.org/officeDocument/2006/relationships/hyperlink" Target="https://allyslide.com/thumbs/a51a051f19d2efb6a9e50b7c145c369a/img14.jpg" TargetMode="External"/><Relationship Id="rId12" Type="http://schemas.openxmlformats.org/officeDocument/2006/relationships/hyperlink" Target="http://bigslide.ru/images/3/2049/960/img20.jpg" TargetMode="External"/><Relationship Id="rId2" Type="http://schemas.openxmlformats.org/officeDocument/2006/relationships/hyperlink" Target="http://www.imenno.ru/wp-content/gallery/samyie-opasnyie-infektsii-na-zemle/spid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mg.epizod.ua/uploads/2015/12/SNID1.jpg" TargetMode="External"/><Relationship Id="rId11" Type="http://schemas.openxmlformats.org/officeDocument/2006/relationships/hyperlink" Target="http://medic.ua/wp-content/uploads/2013/09/spid3.jpg" TargetMode="External"/><Relationship Id="rId5" Type="http://schemas.openxmlformats.org/officeDocument/2006/relationships/hyperlink" Target="http://transs89.tmweb.ru/files/news/2014/11/vich.jpg" TargetMode="External"/><Relationship Id="rId10" Type="http://schemas.openxmlformats.org/officeDocument/2006/relationships/hyperlink" Target="http://mp3-oblako.ru/img.php?aHR0cDovL2kueXRpbWcuY29tL3ZpL1BlLVNiSjlkN3JvL2hxZGVmYXVsdC5qcGc=.jpg" TargetMode="External"/><Relationship Id="rId4" Type="http://schemas.openxmlformats.org/officeDocument/2006/relationships/hyperlink" Target="http://www.b-port.com/mediafiles/items/2012/12/92734/42242648d304b836e8dd3709c104d0aa_XL.jpg" TargetMode="External"/><Relationship Id="rId9" Type="http://schemas.openxmlformats.org/officeDocument/2006/relationships/hyperlink" Target="http://karelinform.ru/pic/48793_590x371.jp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987550" y="5773738"/>
            <a:ext cx="6981825" cy="904875"/>
          </a:xfrm>
        </p:spPr>
        <p:txBody>
          <a:bodyPr>
            <a:normAutofit/>
          </a:bodyPr>
          <a:lstStyle/>
          <a:p>
            <a:pPr marL="0" indent="0" algn="r" eaLnBrk="1" hangingPunct="1">
              <a:buFont typeface="Wingdings" pitchFamily="2" charset="2"/>
              <a:buNone/>
              <a:defRPr/>
            </a:pPr>
            <a:r>
              <a:rPr lang="ru-RU">
                <a:solidFill>
                  <a:schemeClr val="accent2"/>
                </a:solidFill>
              </a:rPr>
              <a:t>                   </a:t>
            </a:r>
            <a:r>
              <a:rPr lang="ru-RU" sz="2000">
                <a:solidFill>
                  <a:schemeClr val="accent2"/>
                </a:solidFill>
                <a:effectLst/>
                <a:latin typeface="Calibri" pitchFamily="34" charset="0"/>
              </a:rPr>
              <a:t>Автор: Елена Николаевна Молодых</a:t>
            </a:r>
          </a:p>
          <a:p>
            <a:pPr marL="0" indent="0" algn="r" eaLnBrk="1" hangingPunct="1">
              <a:buFont typeface="Wingdings" pitchFamily="2" charset="2"/>
              <a:buNone/>
              <a:defRPr/>
            </a:pPr>
            <a:r>
              <a:rPr lang="ru-RU" sz="2000">
                <a:solidFill>
                  <a:schemeClr val="accent2"/>
                </a:solidFill>
                <a:effectLst/>
                <a:latin typeface="Calibri" pitchFamily="34" charset="0"/>
              </a:rPr>
              <a:t>МКОУ «Хлопуновская СОШ», Алтайский край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sz="2000">
              <a:solidFill>
                <a:schemeClr val="accent2"/>
              </a:solidFill>
              <a:effectLst/>
              <a:latin typeface="Calibri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sz="2000">
              <a:solidFill>
                <a:schemeClr val="accent2"/>
              </a:solidFill>
              <a:effectLst/>
              <a:latin typeface="Calibri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sz="240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pic>
        <p:nvPicPr>
          <p:cNvPr id="13314" name="Picture 5" descr="Рисунок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04925" y="160338"/>
            <a:ext cx="6535738" cy="580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/>
              <a:t> 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/>
              <a:t>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/>
              <a:t>   </a:t>
            </a:r>
            <a:r>
              <a:rPr lang="ru-RU" sz="2800" b="1" smtClean="0">
                <a:effectLst/>
                <a:latin typeface="Calibri" pitchFamily="34" charset="0"/>
              </a:rPr>
              <a:t>Первая вирусная инфекция, распространившаяся по всему миру: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smtClean="0">
                <a:effectLst/>
                <a:latin typeface="Calibri" pitchFamily="34" charset="0"/>
              </a:rPr>
              <a:t>    </a:t>
            </a:r>
            <a:r>
              <a:rPr lang="ru-RU" sz="2800" b="1" smtClean="0">
                <a:solidFill>
                  <a:srgbClr val="FFFF00"/>
                </a:solidFill>
                <a:effectLst/>
                <a:latin typeface="Calibri" pitchFamily="34" charset="0"/>
              </a:rPr>
              <a:t>1</a:t>
            </a:r>
            <a:r>
              <a:rPr lang="ru-RU" sz="2800" b="1" smtClean="0">
                <a:solidFill>
                  <a:srgbClr val="FFFF66"/>
                </a:solidFill>
                <a:effectLst/>
                <a:latin typeface="Calibri" pitchFamily="34" charset="0"/>
              </a:rPr>
              <a:t>979-1981</a:t>
            </a:r>
            <a:r>
              <a:rPr lang="ru-RU" sz="2800" b="1" smtClean="0">
                <a:effectLst/>
                <a:latin typeface="Calibri" pitchFamily="34" charset="0"/>
              </a:rPr>
              <a:t> г.г. – врачи в Нью-Йорке и Лос-Анджелесе заметили необычные иммунные нарушения у ряда пациенток: рак кровеносных сосудов (саркома Капоши) и редкую форму пневмонии (пневмоцистная пневмония). Заболевание закончилось смертью.</a:t>
            </a:r>
          </a:p>
        </p:txBody>
      </p:sp>
      <p:pic>
        <p:nvPicPr>
          <p:cNvPr id="22531" name="Picture 6" descr="Рисунок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5188" y="217488"/>
            <a:ext cx="4987925" cy="137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FFFF00"/>
                </a:solidFill>
                <a:latin typeface="Calibri" pitchFamily="34" charset="0"/>
              </a:rPr>
              <a:t>Как реагирует иммунная система на проникновение ВИЧ в клетку?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pic>
        <p:nvPicPr>
          <p:cNvPr id="2355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52913" y="1562100"/>
            <a:ext cx="4600575" cy="498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6" descr="im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0975" y="2114550"/>
            <a:ext cx="4019550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619125" y="274638"/>
            <a:ext cx="8067675" cy="1143000"/>
          </a:xfrm>
        </p:spPr>
        <p:txBody>
          <a:bodyPr/>
          <a:lstStyle/>
          <a:p>
            <a:endParaRPr lang="ru-RU" smtClean="0">
              <a:effectLst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mtClean="0"/>
              <a:t>   </a:t>
            </a:r>
            <a:r>
              <a:rPr lang="ru-RU" sz="4000" b="1" smtClean="0">
                <a:latin typeface="Calibri" pitchFamily="34" charset="0"/>
              </a:rPr>
              <a:t>Присутствие </a:t>
            </a:r>
            <a:r>
              <a:rPr lang="ru-RU" sz="4000" b="1" smtClean="0">
                <a:solidFill>
                  <a:schemeClr val="hlink"/>
                </a:solidFill>
                <a:latin typeface="Calibri" pitchFamily="34" charset="0"/>
              </a:rPr>
              <a:t>ВИЧ</a:t>
            </a:r>
            <a:r>
              <a:rPr lang="ru-RU" sz="4000" b="1" smtClean="0">
                <a:latin typeface="Calibri" pitchFamily="34" charset="0"/>
              </a:rPr>
              <a:t> в организме может быть совершенно незаметным в течение 10-12 лет: такое время, как правило, проходит от момента заражения ВИЧ до развития </a:t>
            </a:r>
            <a:r>
              <a:rPr lang="ru-RU" sz="4000" b="1" smtClean="0">
                <a:solidFill>
                  <a:schemeClr val="hlink"/>
                </a:solidFill>
                <a:latin typeface="Calibri" pitchFamily="34" charset="0"/>
              </a:rPr>
              <a:t>СПИД</a:t>
            </a:r>
            <a:r>
              <a:rPr lang="ru-RU" sz="4000" b="1" smtClean="0">
                <a:latin typeface="Calibri" pitchFamily="34" charset="0"/>
              </a:rPr>
              <a:t>а при отсутствии лечения</a:t>
            </a:r>
            <a:r>
              <a:rPr lang="ru-RU" smtClean="0"/>
              <a:t> </a:t>
            </a:r>
          </a:p>
        </p:txBody>
      </p:sp>
      <p:pic>
        <p:nvPicPr>
          <p:cNvPr id="24579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3263" y="284163"/>
            <a:ext cx="873125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9563" y="284163"/>
            <a:ext cx="873125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2050" y="284163"/>
            <a:ext cx="873125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08350" y="284163"/>
            <a:ext cx="873125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35438" y="282575"/>
            <a:ext cx="873125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99038" y="284163"/>
            <a:ext cx="873125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5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37238" y="284163"/>
            <a:ext cx="873125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6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2738" y="282575"/>
            <a:ext cx="873125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7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13638" y="284163"/>
            <a:ext cx="873125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286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ИСТОРИЯ: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22313"/>
            <a:ext cx="8229600" cy="53736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3700" smtClean="0"/>
              <a:t>  </a:t>
            </a:r>
            <a:r>
              <a:rPr lang="ru-RU" sz="3600" b="1" smtClean="0">
                <a:latin typeface="Calibri" pitchFamily="34" charset="0"/>
              </a:rPr>
              <a:t>В </a:t>
            </a:r>
            <a:r>
              <a:rPr lang="ru-RU" sz="3600" b="1" smtClean="0">
                <a:solidFill>
                  <a:srgbClr val="FFFF66"/>
                </a:solidFill>
                <a:latin typeface="Calibri" pitchFamily="34" charset="0"/>
              </a:rPr>
              <a:t>1982 </a:t>
            </a:r>
            <a:r>
              <a:rPr lang="ru-RU" sz="3600" b="1" smtClean="0">
                <a:latin typeface="Calibri" pitchFamily="34" charset="0"/>
              </a:rPr>
              <a:t>г. центры по контролю заболеваний ввели в реестр болезней новое заболевание - </a:t>
            </a:r>
            <a:r>
              <a:rPr lang="ru-RU" sz="3600" b="1" smtClean="0">
                <a:solidFill>
                  <a:srgbClr val="FFFF66"/>
                </a:solidFill>
                <a:latin typeface="Calibri" pitchFamily="34" charset="0"/>
              </a:rPr>
              <a:t>СПИД;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3600" b="1" smtClean="0">
                <a:solidFill>
                  <a:srgbClr val="FFFF66"/>
                </a:solidFill>
                <a:latin typeface="Calibri" pitchFamily="34" charset="0"/>
              </a:rPr>
              <a:t>  1983 г</a:t>
            </a:r>
            <a:r>
              <a:rPr lang="ru-RU" sz="3600" b="1" smtClean="0">
                <a:latin typeface="Calibri" pitchFamily="34" charset="0"/>
              </a:rPr>
              <a:t>. – появились первые сведения о возбудителе болезни;</a:t>
            </a:r>
          </a:p>
        </p:txBody>
      </p:sp>
      <p:pic>
        <p:nvPicPr>
          <p:cNvPr id="25603" name="Picture 5" descr="spi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81275" y="3706813"/>
            <a:ext cx="3886200" cy="291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ИСТОРИЯ: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3300" b="1" smtClean="0">
                <a:solidFill>
                  <a:srgbClr val="FFFF66"/>
                </a:solidFill>
              </a:rPr>
              <a:t>  </a:t>
            </a:r>
            <a:r>
              <a:rPr lang="ru-RU" sz="3600" b="1" smtClean="0">
                <a:solidFill>
                  <a:srgbClr val="FFFF66"/>
                </a:solidFill>
                <a:latin typeface="Calibri" pitchFamily="34" charset="0"/>
              </a:rPr>
              <a:t>1984 </a:t>
            </a:r>
            <a:r>
              <a:rPr lang="ru-RU" sz="3600" b="1" smtClean="0">
                <a:latin typeface="Calibri" pitchFamily="34" charset="0"/>
              </a:rPr>
              <a:t>г. - возбудитель выделен в чистой культуре, созданы тест-системы для его обнаружения;</a:t>
            </a:r>
          </a:p>
          <a:p>
            <a:pPr eaLnBrk="1" hangingPunct="1">
              <a:defRPr/>
            </a:pPr>
            <a:endParaRPr lang="ru-RU" sz="3600" b="1" smtClean="0">
              <a:latin typeface="Calibri" pitchFamily="34" charset="0"/>
            </a:endParaRP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pic>
        <p:nvPicPr>
          <p:cNvPr id="26628" name="Picture 8" descr="1322703001_kadr-spid-02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57725" y="1954213"/>
            <a:ext cx="3965575" cy="407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ИСТОРИЯ: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25625"/>
            <a:ext cx="4038600" cy="42703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500" b="1" smtClean="0">
                <a:solidFill>
                  <a:srgbClr val="FFFF66"/>
                </a:solidFill>
              </a:rPr>
              <a:t>     </a:t>
            </a:r>
            <a:r>
              <a:rPr lang="ru-RU" b="1" smtClean="0">
                <a:solidFill>
                  <a:srgbClr val="FFFF66"/>
                </a:solidFill>
                <a:latin typeface="Calibri" pitchFamily="34" charset="0"/>
              </a:rPr>
              <a:t>1987</a:t>
            </a:r>
            <a:r>
              <a:rPr lang="ru-RU" b="1" smtClean="0">
                <a:latin typeface="Calibri" pitchFamily="34" charset="0"/>
              </a:rPr>
              <a:t> г. – в Советском Союзе официально объявлено о первом случае заболевания </a:t>
            </a:r>
            <a:r>
              <a:rPr lang="ru-RU" b="1" smtClean="0">
                <a:solidFill>
                  <a:srgbClr val="FFFF66"/>
                </a:solidFill>
                <a:latin typeface="Calibri" pitchFamily="34" charset="0"/>
              </a:rPr>
              <a:t>СПИД</a:t>
            </a:r>
            <a:r>
              <a:rPr lang="ru-RU" b="1" smtClean="0">
                <a:latin typeface="Calibri" pitchFamily="34" charset="0"/>
              </a:rPr>
              <a:t>ом мужчины, ранее работавшего переводчиком в одной из стран Африки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smtClean="0">
                <a:latin typeface="Calibri" pitchFamily="34" charset="0"/>
              </a:rPr>
              <a:t>     (умер в 1992 г.);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smtClean="0">
              <a:latin typeface="Calibri" pitchFamily="34" charset="0"/>
            </a:endParaRP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ru-RU" sz="2400"/>
          </a:p>
        </p:txBody>
      </p:sp>
      <p:pic>
        <p:nvPicPr>
          <p:cNvPr id="27652" name="Picture 6" descr="v-novosti-pervaj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1641475"/>
            <a:ext cx="3413125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ИСТОРИЯ: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ru-RU"/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3300" b="1" smtClean="0">
                <a:solidFill>
                  <a:srgbClr val="FFFF66"/>
                </a:solidFill>
              </a:rPr>
              <a:t>  </a:t>
            </a:r>
            <a:r>
              <a:rPr lang="ru-RU" sz="3600" b="1" smtClean="0">
                <a:solidFill>
                  <a:srgbClr val="FFFF66"/>
                </a:solidFill>
                <a:latin typeface="Calibri" pitchFamily="34" charset="0"/>
              </a:rPr>
              <a:t>1988 </a:t>
            </a:r>
            <a:r>
              <a:rPr lang="ru-RU" sz="3600" b="1" smtClean="0">
                <a:latin typeface="Calibri" pitchFamily="34" charset="0"/>
              </a:rPr>
              <a:t>г. – охвачено 136 стран мира на всех континентах; число больных – 250 тыс. человек, ещё 5 -10 млн. – носители;</a:t>
            </a:r>
          </a:p>
          <a:p>
            <a:pPr eaLnBrk="1" hangingPunct="1">
              <a:defRPr/>
            </a:pPr>
            <a:endParaRPr lang="ru-RU" sz="3600" b="1" smtClean="0">
              <a:latin typeface="Calibri" pitchFamily="34" charset="0"/>
            </a:endParaRPr>
          </a:p>
        </p:txBody>
      </p:sp>
      <p:pic>
        <p:nvPicPr>
          <p:cNvPr id="28676" name="Picture 7" descr="42242648d304b836e8dd3709c104d0aa_X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60475" y="2178050"/>
            <a:ext cx="2365375" cy="302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/>
              <a:t>ИСТОРИЯ: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000" b="1" smtClean="0">
                <a:solidFill>
                  <a:srgbClr val="FFFF66"/>
                </a:solidFill>
              </a:rPr>
              <a:t>         </a:t>
            </a:r>
            <a:r>
              <a:rPr lang="ru-RU" sz="2400" b="1" smtClean="0">
                <a:solidFill>
                  <a:srgbClr val="FFFF66"/>
                </a:solidFill>
                <a:latin typeface="Calibri" pitchFamily="34" charset="0"/>
              </a:rPr>
              <a:t>1989</a:t>
            </a:r>
            <a:r>
              <a:rPr lang="ru-RU" sz="2400" b="1" smtClean="0">
                <a:latin typeface="Calibri" pitchFamily="34" charset="0"/>
              </a:rPr>
              <a:t> г. – в России заражается – 250 детей при переливании крови;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FFFF66"/>
                </a:solidFill>
                <a:latin typeface="Calibri" pitchFamily="34" charset="0"/>
              </a:rPr>
              <a:t>    спустя 10 лет</a:t>
            </a:r>
            <a:r>
              <a:rPr lang="ru-RU" sz="2400" b="1" smtClean="0">
                <a:latin typeface="Calibri" pitchFamily="34" charset="0"/>
              </a:rPr>
              <a:t> – СПИДом охвачено уже 190 стран;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latin typeface="Calibri" pitchFamily="34" charset="0"/>
              </a:rPr>
              <a:t>    по данным ВОЗ число случаев </a:t>
            </a:r>
            <a:r>
              <a:rPr lang="ru-RU" sz="2400" b="1" smtClean="0">
                <a:solidFill>
                  <a:srgbClr val="FFFF66"/>
                </a:solidFill>
                <a:latin typeface="Calibri" pitchFamily="34" charset="0"/>
              </a:rPr>
              <a:t>СПИД</a:t>
            </a:r>
            <a:r>
              <a:rPr lang="ru-RU" sz="2400" b="1" smtClean="0">
                <a:latin typeface="Calibri" pitchFamily="34" charset="0"/>
              </a:rPr>
              <a:t>а, зарегистрированное на данный момент, превысило более чем в </a:t>
            </a:r>
            <a:r>
              <a:rPr lang="ru-RU" sz="2400" b="1" smtClean="0">
                <a:solidFill>
                  <a:srgbClr val="FFFF66"/>
                </a:solidFill>
                <a:latin typeface="Calibri" pitchFamily="34" charset="0"/>
              </a:rPr>
              <a:t>5 раз</a:t>
            </a:r>
            <a:r>
              <a:rPr lang="ru-RU" sz="2400" b="1" smtClean="0">
                <a:latin typeface="Calibri" pitchFamily="34" charset="0"/>
              </a:rPr>
              <a:t> число заболевших в 2000 году;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000" smtClean="0"/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ru-RU" sz="2000"/>
          </a:p>
        </p:txBody>
      </p:sp>
      <p:pic>
        <p:nvPicPr>
          <p:cNvPr id="29700" name="Picture 7" descr="vic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0900" y="1617663"/>
            <a:ext cx="4021138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274638"/>
            <a:ext cx="8216900" cy="70485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ИСТОРИЯ: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98550"/>
            <a:ext cx="8229600" cy="49974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/>
              <a:t>   </a:t>
            </a:r>
            <a:r>
              <a:rPr lang="ru-RU" sz="2800" b="1" smtClean="0">
                <a:solidFill>
                  <a:schemeClr val="hlink"/>
                </a:solidFill>
                <a:effectLst/>
                <a:latin typeface="Calibri" pitchFamily="34" charset="0"/>
              </a:rPr>
              <a:t>1990 год</a:t>
            </a:r>
            <a:r>
              <a:rPr lang="ru-RU" sz="2800" b="1" smtClean="0">
                <a:effectLst/>
                <a:latin typeface="Calibri" pitchFamily="34" charset="0"/>
              </a:rPr>
              <a:t> </a:t>
            </a:r>
            <a:r>
              <a:rPr lang="ru-RU" sz="2800" b="1" smtClean="0">
                <a:latin typeface="Calibri" pitchFamily="34" charset="0"/>
              </a:rPr>
              <a:t>— в США разработан новый противовирусный препарат 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smtClean="0">
                <a:latin typeface="Calibri" pitchFamily="34" charset="0"/>
              </a:rPr>
              <a:t>   </a:t>
            </a:r>
            <a:r>
              <a:rPr lang="ru-RU" sz="2800" b="1" smtClean="0">
                <a:solidFill>
                  <a:schemeClr val="hlink"/>
                </a:solidFill>
                <a:latin typeface="Calibri" pitchFamily="34" charset="0"/>
              </a:rPr>
              <a:t>1995 год </a:t>
            </a:r>
            <a:r>
              <a:rPr lang="ru-RU" sz="2800" b="1" smtClean="0">
                <a:latin typeface="Calibri" pitchFamily="34" charset="0"/>
              </a:rPr>
              <a:t>— принятие Закона </a:t>
            </a:r>
            <a:r>
              <a:rPr lang="ru-RU" sz="2800" b="1" smtClean="0">
                <a:solidFill>
                  <a:schemeClr val="hlink"/>
                </a:solidFill>
                <a:latin typeface="Calibri" pitchFamily="34" charset="0"/>
              </a:rPr>
              <a:t>РФ</a:t>
            </a:r>
            <a:r>
              <a:rPr lang="ru-RU" sz="2800" b="1" smtClean="0">
                <a:latin typeface="Calibri" pitchFamily="34" charset="0"/>
              </a:rPr>
              <a:t> от 30.03.95 г. № 38-ФЗ «О предупреждении распространения в РФ заболевания, вызываемого вирусом иммунодефицита человека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smtClean="0">
                <a:latin typeface="Calibri" pitchFamily="34" charset="0"/>
              </a:rPr>
              <a:t>   Начало применения препаратов высокоактивной антиретровирусной терапии, позволяющий большинству больных ВИЧ/СПИД продлевать жизнь.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66687"/>
          </a:xfrm>
        </p:spPr>
        <p:txBody>
          <a:bodyPr/>
          <a:lstStyle/>
          <a:p>
            <a:pPr eaLnBrk="1" hangingPunct="1">
              <a:defRPr/>
            </a:pPr>
            <a:endParaRPr lang="ru-RU" sz="400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47675"/>
            <a:ext cx="8229600" cy="56483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  </a:t>
            </a:r>
            <a:r>
              <a:rPr lang="ru-RU" b="1" smtClean="0">
                <a:effectLst/>
                <a:latin typeface="Calibri" pitchFamily="34" charset="0"/>
              </a:rPr>
              <a:t>Основной фактор риска заражения ВИЧ в нашей стране – </a:t>
            </a:r>
            <a:r>
              <a:rPr lang="ru-RU" b="1" smtClean="0">
                <a:solidFill>
                  <a:srgbClr val="FFFF66"/>
                </a:solidFill>
                <a:effectLst/>
                <a:latin typeface="Calibri" pitchFamily="34" charset="0"/>
              </a:rPr>
              <a:t>внутривенное введение наркотических препаратов</a:t>
            </a:r>
            <a:r>
              <a:rPr lang="ru-RU" b="1" smtClean="0">
                <a:effectLst/>
                <a:latin typeface="Calibri" pitchFamily="34" charset="0"/>
              </a:rPr>
              <a:t>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FFFF66"/>
                </a:solidFill>
                <a:effectLst/>
                <a:latin typeface="Calibri" pitchFamily="34" charset="0"/>
              </a:rPr>
              <a:t>   Наркоманы на сегодняшний день составляют абсолютное большинство всех инфицированных в нашей стране</a:t>
            </a:r>
            <a:r>
              <a:rPr lang="ru-RU" b="1" smtClean="0">
                <a:effectLst/>
                <a:latin typeface="Calibri" pitchFamily="34" charset="0"/>
              </a:rPr>
              <a:t>.</a:t>
            </a:r>
          </a:p>
        </p:txBody>
      </p:sp>
      <p:sp>
        <p:nvSpPr>
          <p:cNvPr id="31747" name="AutoShape 5" descr="SNID1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31748" name="Picture 6" descr="SNID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8188" y="3690938"/>
            <a:ext cx="4957762" cy="298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pic>
        <p:nvPicPr>
          <p:cNvPr id="14339" name="Picture 4" descr="vsemirnyy-den-borby-so-spidom-kopi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7800" y="274638"/>
            <a:ext cx="8702675" cy="628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FFFF66"/>
                </a:solidFill>
                <a:latin typeface="Calibri" pitchFamily="34" charset="0"/>
              </a:rPr>
              <a:t>Пути передачи ВИЧ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b="1" smtClean="0">
                <a:latin typeface="Calibri" pitchFamily="34" charset="0"/>
              </a:rPr>
              <a:t>через зараженную кровь;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smtClean="0">
                <a:latin typeface="Calibri" pitchFamily="34" charset="0"/>
              </a:rPr>
              <a:t>совместное пользование загрязненными иглами для внутривенного введения наркотиков;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smtClean="0">
                <a:latin typeface="Calibri" pitchFamily="34" charset="0"/>
              </a:rPr>
              <a:t>случайный контакт медицинских работников       с зараженной кровью;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smtClean="0">
                <a:latin typeface="Calibri" pitchFamily="34" charset="0"/>
              </a:rPr>
              <a:t>переливание непроверенной крови;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smtClean="0">
                <a:latin typeface="Calibri" pitchFamily="34" charset="0"/>
              </a:rPr>
              <a:t>половым путем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smtClean="0">
                <a:latin typeface="Calibri" pitchFamily="34" charset="0"/>
              </a:rPr>
              <a:t>при передаче инфекции от матери плоду во время беременности и новорожденному во время родов;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smtClean="0">
                <a:latin typeface="Calibri" pitchFamily="34" charset="0"/>
              </a:rPr>
              <a:t>через молоко матери.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pic>
        <p:nvPicPr>
          <p:cNvPr id="33795" name="Picture 4" descr="img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975" y="295275"/>
            <a:ext cx="8245475" cy="618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pic>
        <p:nvPicPr>
          <p:cNvPr id="34819" name="Picture 4" descr="48793_590x37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08463" y="1592263"/>
            <a:ext cx="4530725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0" name="Picture 5" descr="spid-pic-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7325" y="363538"/>
            <a:ext cx="3822700" cy="606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FFFF00"/>
                </a:solidFill>
                <a:latin typeface="Calibri" pitchFamily="34" charset="0"/>
              </a:rPr>
              <a:t>Вирус не передается:</a:t>
            </a:r>
            <a:br>
              <a:rPr lang="ru-RU" b="1" smtClean="0">
                <a:solidFill>
                  <a:srgbClr val="FFFF00"/>
                </a:solidFill>
                <a:latin typeface="Calibri" pitchFamily="34" charset="0"/>
              </a:rPr>
            </a:br>
            <a:endParaRPr lang="ru-RU" b="1" smtClean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chemeClr val="tx2"/>
                </a:solidFill>
                <a:latin typeface="Calibri" pitchFamily="34" charset="0"/>
              </a:rPr>
              <a:t>Через воздух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chemeClr val="tx2"/>
                </a:solidFill>
                <a:latin typeface="Calibri" pitchFamily="34" charset="0"/>
              </a:rPr>
              <a:t>При разговоре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chemeClr val="tx2"/>
                </a:solidFill>
                <a:latin typeface="Calibri" pitchFamily="34" charset="0"/>
              </a:rPr>
              <a:t>При пользовании общей посудой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chemeClr val="tx2"/>
                </a:solidFill>
                <a:latin typeface="Calibri" pitchFamily="34" charset="0"/>
              </a:rPr>
              <a:t>Через рукопожатие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chemeClr val="tx2"/>
                </a:solidFill>
                <a:latin typeface="Calibri" pitchFamily="34" charset="0"/>
              </a:rPr>
              <a:t>Через поцелуй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chemeClr val="tx2"/>
                </a:solidFill>
                <a:latin typeface="Calibri" pitchFamily="34" charset="0"/>
              </a:rPr>
              <a:t>Через пищу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chemeClr val="tx2"/>
                </a:solidFill>
                <a:latin typeface="Calibri" pitchFamily="34" charset="0"/>
              </a:rPr>
              <a:t>Через предметы домашнего обихода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chemeClr val="tx2"/>
                </a:solidFill>
                <a:latin typeface="Calibri" pitchFamily="34" charset="0"/>
              </a:rPr>
              <a:t>При купании в бассейне, в душе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chemeClr val="tx2"/>
                </a:solidFill>
                <a:latin typeface="Calibri" pitchFamily="34" charset="0"/>
              </a:rPr>
              <a:t>Через спортивные предметы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chemeClr val="tx2"/>
                </a:solidFill>
                <a:latin typeface="Calibri" pitchFamily="34" charset="0"/>
              </a:rPr>
              <a:t>Через общение с домашними животными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chemeClr val="tx2"/>
                </a:solidFill>
                <a:latin typeface="Calibri" pitchFamily="34" charset="0"/>
              </a:rPr>
              <a:t>Через укусы насекомых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b="1" smtClean="0">
                <a:solidFill>
                  <a:schemeClr val="tx2"/>
                </a:solidFill>
                <a:latin typeface="Calibri" pitchFamily="34" charset="0"/>
              </a:rPr>
              <a:t>При уходе за больными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400" b="1" smtClean="0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z="400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 </a:t>
            </a:r>
            <a:r>
              <a:rPr lang="ru-RU" sz="3600" b="1" smtClean="0">
                <a:latin typeface="Calibri" pitchFamily="34" charset="0"/>
              </a:rPr>
              <a:t>Миллионы людей во всем мире живут с ВИЧ и стремятся к тому, чтобы их жизнь была долгой и качественной.</a:t>
            </a:r>
          </a:p>
        </p:txBody>
      </p:sp>
      <p:pic>
        <p:nvPicPr>
          <p:cNvPr id="36867" name="Picture 4" descr="733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44763" y="3460750"/>
            <a:ext cx="3919537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effectLst/>
              </a:rPr>
              <a:t>Как ты к этому относишься…</a:t>
            </a:r>
          </a:p>
        </p:txBody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85875"/>
            <a:ext cx="8229600" cy="4810125"/>
          </a:xfrm>
        </p:spPr>
        <p:txBody>
          <a:bodyPr/>
          <a:lstStyle/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ru-RU" sz="2400" b="1" smtClean="0">
                <a:solidFill>
                  <a:schemeClr val="hlink"/>
                </a:solidFill>
                <a:effectLst/>
                <a:latin typeface="Arial" charset="0"/>
              </a:rPr>
              <a:t>Что бы вы почувствовали и подумали, если бы узнали, что один из ваших друзей заразился вирусом, вызывающим СПИД? Изменились ли ваши дружеские отношения?</a:t>
            </a:r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400" b="1" smtClean="0">
              <a:solidFill>
                <a:schemeClr val="hlink"/>
              </a:solidFill>
              <a:effectLst/>
              <a:latin typeface="Arial" charset="0"/>
            </a:endParaRPr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smtClean="0">
                <a:solidFill>
                  <a:schemeClr val="hlink"/>
                </a:solidFill>
                <a:effectLst/>
                <a:latin typeface="Arial" charset="0"/>
              </a:rPr>
              <a:t> 2. Считаете ли вы, что люди, больные СПИДом и ВИЧ – инфицированные должны иметь право на работу, которой занимались? </a:t>
            </a:r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smtClean="0">
                <a:solidFill>
                  <a:schemeClr val="hlink"/>
                </a:solidFill>
                <a:effectLst/>
                <a:latin typeface="Arial" charset="0"/>
              </a:rPr>
              <a:t> </a:t>
            </a:r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smtClean="0">
                <a:solidFill>
                  <a:schemeClr val="hlink"/>
                </a:solidFill>
                <a:effectLst/>
                <a:latin typeface="Arial" charset="0"/>
              </a:rPr>
              <a:t>3. Считаете ли вы, что каждый должен пройти проверку на СПИД?   Что делать людям, у которых анализ показал наличие вируса?</a:t>
            </a:r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400" b="1" smtClean="0">
              <a:solidFill>
                <a:schemeClr val="hlink"/>
              </a:solidFill>
              <a:effectLst/>
              <a:latin typeface="Arial" charset="0"/>
            </a:endParaRPr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smtClean="0">
                <a:solidFill>
                  <a:schemeClr val="hlink"/>
                </a:solidFill>
                <a:effectLst/>
                <a:latin typeface="Arial" charset="0"/>
              </a:rPr>
              <a:t>4. Что, по вашему мнению, плохо – СПИД или человек, который им заразился?  </a:t>
            </a:r>
          </a:p>
          <a:p>
            <a:pPr marL="381000" indent="-381000">
              <a:lnSpc>
                <a:spcPct val="80000"/>
              </a:lnSpc>
              <a:buFont typeface="Wingdings" pitchFamily="2" charset="2"/>
              <a:buNone/>
            </a:pPr>
            <a:endParaRPr lang="ru-RU" sz="2400" b="1" smtClean="0"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pic>
        <p:nvPicPr>
          <p:cNvPr id="38915" name="Picture 4" descr="Рисунок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352425"/>
            <a:ext cx="4572000" cy="615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6" name="AutoShape 5">
            <a:hlinkClick r:id="" action="ppaction://hlinkshowjump?jump=endshow"/>
          </p:cNvPr>
          <p:cNvSpPr>
            <a:spLocks noChangeArrowheads="1"/>
          </p:cNvSpPr>
          <p:nvPr/>
        </p:nvSpPr>
        <p:spPr bwMode="auto">
          <a:xfrm>
            <a:off x="8029575" y="5861050"/>
            <a:ext cx="609600" cy="609600"/>
          </a:xfrm>
          <a:prstGeom prst="flowChartOr">
            <a:avLst/>
          </a:prstGeom>
          <a:solidFill>
            <a:srgbClr val="CC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/>
              <a:t>ИСТОЧНИКИ: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7175" y="1512888"/>
            <a:ext cx="8667750" cy="51212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smtClean="0">
                <a:effectLst/>
                <a:latin typeface="Arial" charset="0"/>
              </a:rPr>
              <a:t>Информация: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i="1" smtClean="0">
                <a:effectLst/>
                <a:latin typeface="Arial" charset="0"/>
                <a:hlinkClick r:id="rId2"/>
              </a:rPr>
              <a:t>https://ru.wikipedia.org/wiki/Синдром_приобретённого_иммунного_дефицита</a:t>
            </a:r>
            <a:endParaRPr lang="ru-RU" sz="1800" smtClean="0">
              <a:effectLst/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smtClean="0">
                <a:effectLst/>
                <a:latin typeface="Arial" charset="0"/>
              </a:rPr>
              <a:t>Картинки: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smtClean="0">
                <a:effectLst/>
                <a:latin typeface="Arial" charset="0"/>
                <a:hlinkClick r:id="rId3"/>
              </a:rPr>
              <a:t>http://images.myshared.ru/5/452403/slide_2.jpg</a:t>
            </a:r>
            <a:endParaRPr lang="ru-RU" sz="1800" smtClean="0">
              <a:effectLst/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smtClean="0">
                <a:effectLst/>
                <a:latin typeface="Arial" charset="0"/>
                <a:hlinkClick r:id="rId4"/>
              </a:rPr>
              <a:t>http://miac.penza.net/sites/default/files/vsemirnyy-den-borby-so-spidom-kopiya.jpg</a:t>
            </a:r>
            <a:endParaRPr lang="ru-RU" sz="1800" smtClean="0">
              <a:effectLst/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smtClean="0">
                <a:effectLst/>
                <a:latin typeface="Arial" charset="0"/>
                <a:hlinkClick r:id="rId5"/>
              </a:rPr>
              <a:t>http://stcmp.ru/public/uploads/news/b_437.jpg</a:t>
            </a:r>
            <a:endParaRPr lang="ru-RU" sz="1800" smtClean="0">
              <a:effectLst/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smtClean="0">
                <a:effectLst/>
                <a:latin typeface="Arial" charset="0"/>
                <a:hlinkClick r:id="rId6"/>
              </a:rPr>
              <a:t>http://fs1.ppt4web.ru/images/95231/115254/640/img14.jpg</a:t>
            </a:r>
            <a:endParaRPr lang="ru-RU" sz="1800" smtClean="0">
              <a:effectLst/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smtClean="0">
                <a:effectLst/>
                <a:latin typeface="Arial" charset="0"/>
                <a:hlinkClick r:id="rId7"/>
              </a:rPr>
              <a:t>http://cdn.bolshoyvopros.ru/files/users/images/59/7a/597a5039f20052768aebc06c2bdfd187.jpg</a:t>
            </a:r>
            <a:endParaRPr lang="ru-RU" sz="1800" smtClean="0">
              <a:effectLst/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smtClean="0">
                <a:effectLst/>
                <a:latin typeface="Arial" charset="0"/>
                <a:hlinkClick r:id="rId8"/>
              </a:rPr>
              <a:t>http://news.nado.ua/images/stories/nado4/november/show_image_npadvsinglephoto.jpg</a:t>
            </a:r>
            <a:endParaRPr lang="ru-RU" sz="1800" smtClean="0">
              <a:effectLst/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smtClean="0">
                <a:effectLst/>
                <a:latin typeface="Arial" charset="0"/>
                <a:hlinkClick r:id="rId9"/>
              </a:rPr>
              <a:t>http://mp3klab.ru/img.php?aHR0cHM6Ly9pLnl0aW1nLmNvbS92aS9TNkRlak55SXQxdy9ocWRlZmF1bHQuanBn.jpg</a:t>
            </a:r>
            <a:endParaRPr lang="ru-RU" sz="1800" smtClean="0">
              <a:effectLst/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smtClean="0">
                <a:effectLst/>
                <a:latin typeface="Arial" charset="0"/>
                <a:hlinkClick r:id="rId10"/>
              </a:rPr>
              <a:t>http://edu.mari.ru/mouo-volzhskij/sh3/DocLib9/%D0%A4%D0%BE%D1%82%D0%BE%202014-2015%20%D1%83%D1%87%D0%B5%D0%B1%D0%BD%D1%8B%D0%B9%20%D0%B3%D0%BE%D0%B4/0a2f7fb9a401ee725e540c241a9e2f74.jpg</a:t>
            </a:r>
            <a:endParaRPr lang="ru-RU" sz="1800" smtClean="0">
              <a:effectLst/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smtClean="0">
                <a:effectLst/>
                <a:latin typeface="Arial" charset="0"/>
                <a:hlinkClick r:id="rId11"/>
              </a:rPr>
              <a:t>http://cf.ppt-online.org/files/slide/e/EpcCy45kI1SLxVWw9sTBMo80YdqFhlOHvG3bNr/slide-0.jpg</a:t>
            </a:r>
            <a:endParaRPr lang="ru-RU" sz="1800" smtClean="0">
              <a:effectLst/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800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ИСТОЧНИКИ: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>
                <a:latin typeface="Arial" charset="0"/>
                <a:hlinkClick r:id="rId2"/>
              </a:rPr>
              <a:t>http://www.imenno.ru/wp-content/gallery/samyie-opasnyie-infektsii-na-zemle/spid.jpg</a:t>
            </a:r>
            <a:endParaRPr lang="ru-RU" sz="1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>
                <a:latin typeface="Arial" charset="0"/>
                <a:hlinkClick r:id="rId3"/>
              </a:rPr>
              <a:t>http://vzm-vesti.ru/uploads/Photo/zdorovje/v-novosti-pervaja.jpg</a:t>
            </a:r>
            <a:endParaRPr lang="ru-RU" sz="1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>
                <a:latin typeface="Arial" charset="0"/>
                <a:hlinkClick r:id="rId4"/>
              </a:rPr>
              <a:t>http://www.b-port.com/mediafiles/items/2012/12/92734/42242648d304b836e8dd3709c104d0aa_XL.jpg</a:t>
            </a:r>
            <a:endParaRPr lang="ru-RU" sz="1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>
                <a:latin typeface="Arial" charset="0"/>
                <a:hlinkClick r:id="rId5"/>
              </a:rPr>
              <a:t>http://transs89.tmweb.ru/files/news/2014/11/vich.jpg</a:t>
            </a:r>
            <a:endParaRPr lang="ru-RU" sz="1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>
                <a:latin typeface="Arial" charset="0"/>
                <a:hlinkClick r:id="rId6"/>
              </a:rPr>
              <a:t>https://img.epizod.ua/uploads/2015/12/SNID1.jpg</a:t>
            </a:r>
            <a:endParaRPr lang="ru-RU" sz="1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>
                <a:latin typeface="Arial" charset="0"/>
                <a:hlinkClick r:id="rId7"/>
              </a:rPr>
              <a:t>https://allyslide.com/thumbs/a51a051f19d2efb6a9e50b7c145c369a/img14.jpg</a:t>
            </a:r>
            <a:endParaRPr lang="ru-RU" sz="1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>
                <a:latin typeface="Arial" charset="0"/>
                <a:hlinkClick r:id="rId8"/>
              </a:rPr>
              <a:t>http://ivspeedcentr.ru/files/_content/a72c5e27-6cd5-49b1-afc7-fe47345258fb/spid-pic-4.jpg</a:t>
            </a:r>
            <a:endParaRPr lang="ru-RU" sz="1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>
                <a:latin typeface="Arial" charset="0"/>
                <a:hlinkClick r:id="rId9"/>
              </a:rPr>
              <a:t>http://karelinform.ru/pic/48793_590x371.jpg</a:t>
            </a:r>
            <a:endParaRPr lang="ru-RU" sz="1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>
                <a:latin typeface="Arial" charset="0"/>
                <a:hlinkClick r:id="rId10"/>
              </a:rPr>
              <a:t>http://mp3-oblako.ru/img.php?aHR0cDovL2kueXRpbWcuY29tL3ZpL1BlLVNiSjlkN3JvL2hxZGVmYXVsdC5qcGc=.jpg</a:t>
            </a:r>
            <a:endParaRPr lang="ru-RU" sz="1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>
                <a:latin typeface="Arial" charset="0"/>
                <a:hlinkClick r:id="rId11"/>
              </a:rPr>
              <a:t>http://medic.ua/wp-content/uploads/2013/09/spid3.jpg</a:t>
            </a:r>
            <a:endParaRPr lang="ru-RU" sz="1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>
                <a:latin typeface="Arial" charset="0"/>
                <a:hlinkClick r:id="rId12"/>
              </a:rPr>
              <a:t>http://bigslide.ru/images/3/2049/960/img20.jpg</a:t>
            </a:r>
            <a:endParaRPr lang="ru-RU" sz="1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smtClean="0">
                <a:effectLst/>
                <a:latin typeface="Arial" charset="0"/>
                <a:hlinkClick r:id="rId13"/>
              </a:rPr>
              <a:t>http://dastbadast.tj/images/Firuz/vich.jpg</a:t>
            </a:r>
            <a:endParaRPr lang="ru-RU" sz="1800" smtClean="0">
              <a:effectLst/>
              <a:latin typeface="Arial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8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pic>
        <p:nvPicPr>
          <p:cNvPr id="15363" name="Picture 4" descr="0a2f7fb9a401ee725e540c241a9e2f7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438" y="288925"/>
            <a:ext cx="8205787" cy="579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5887"/>
          </a:xfrm>
        </p:spPr>
        <p:txBody>
          <a:bodyPr/>
          <a:lstStyle/>
          <a:p>
            <a:pPr eaLnBrk="1" hangingPunct="1">
              <a:defRPr/>
            </a:pPr>
            <a:endParaRPr lang="ru-RU" sz="400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84250" y="747713"/>
            <a:ext cx="7702550" cy="55991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smtClean="0"/>
              <a:t>                         </a:t>
            </a:r>
            <a:r>
              <a:rPr lang="ru-RU" sz="2400" b="1" smtClean="0">
                <a:latin typeface="Arial" charset="0"/>
              </a:rPr>
              <a:t>О том, какое страшное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latin typeface="Arial" charset="0"/>
              </a:rPr>
              <a:t>                                 заболевание СПИД, знает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latin typeface="Arial" charset="0"/>
              </a:rPr>
              <a:t>                                 каждый. И к каким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latin typeface="Arial" charset="0"/>
              </a:rPr>
              <a:t>                                 последствиям может привести распространение этой болезни,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latin typeface="Arial" charset="0"/>
              </a:rPr>
              <a:t>   все понимают. Большинство здорового населения планеты избегают общения с зараженными СПИДом, а те словно находятся в изоляции.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latin typeface="Arial" charset="0"/>
              </a:rPr>
              <a:t>    Всемирный день борьбы со СПИДом создан, чтобы привлечь внимание общественности к проблемам этих больных, научить всех людей быть терпимыми, чтобы здоровый человек проникся пониманием и состраданием   </a:t>
            </a:r>
          </a:p>
        </p:txBody>
      </p:sp>
      <p:pic>
        <p:nvPicPr>
          <p:cNvPr id="16387" name="Picture 4" descr="spid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76213"/>
            <a:ext cx="3028950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ru-RU" smtClean="0"/>
          </a:p>
          <a:p>
            <a:pPr eaLnBrk="1" hangingPunct="1">
              <a:lnSpc>
                <a:spcPct val="90000"/>
              </a:lnSpc>
              <a:defRPr/>
            </a:pPr>
            <a:endParaRPr lang="ru-RU" smtClean="0"/>
          </a:p>
          <a:p>
            <a:pPr eaLnBrk="1" hangingPunct="1">
              <a:lnSpc>
                <a:spcPct val="90000"/>
              </a:lnSpc>
              <a:defRPr/>
            </a:pPr>
            <a:endParaRPr lang="ru-RU" smtClean="0"/>
          </a:p>
          <a:p>
            <a:pPr eaLnBrk="1" hangingPunct="1">
              <a:lnSpc>
                <a:spcPct val="90000"/>
              </a:lnSpc>
              <a:defRPr/>
            </a:pPr>
            <a:endParaRPr lang="ru-RU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800" b="1" i="1" smtClean="0">
                <a:effectLst/>
                <a:latin typeface="Calibri" pitchFamily="34" charset="0"/>
              </a:rPr>
              <a:t>    </a:t>
            </a:r>
            <a:r>
              <a:rPr lang="ru-RU" sz="2800" b="1" smtClean="0">
                <a:effectLst/>
                <a:latin typeface="Calibri" pitchFamily="34" charset="0"/>
              </a:rPr>
              <a:t>Символом надежды всего человечества на будущее без СПИДа стала красная ленточка в виде перевернутой буквы V, ее с 2000 года носят активисты, а 1 декабря все прогрессивно настроенные люди.</a:t>
            </a:r>
            <a:r>
              <a:rPr lang="ru-RU" smtClean="0"/>
              <a:t> </a:t>
            </a:r>
          </a:p>
        </p:txBody>
      </p:sp>
      <p:pic>
        <p:nvPicPr>
          <p:cNvPr id="17411" name="Picture 4" descr="Рисунок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55800" y="266700"/>
            <a:ext cx="4887913" cy="327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i="1">
                <a:solidFill>
                  <a:srgbClr val="FFFF66"/>
                </a:solidFill>
                <a:latin typeface="Arial" charset="0"/>
              </a:rPr>
              <a:t>Всемирный день борьбы со СПИДом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463675"/>
            <a:ext cx="4100512" cy="46323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smtClean="0">
                <a:effectLst/>
                <a:latin typeface="Arial" charset="0"/>
              </a:rPr>
              <a:t>   </a:t>
            </a:r>
            <a:r>
              <a:rPr lang="ru-RU" b="1" smtClean="0">
                <a:effectLst/>
                <a:latin typeface="Calibri" pitchFamily="34" charset="0"/>
              </a:rPr>
              <a:t>Один раз в году –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FFFF66"/>
                </a:solidFill>
                <a:effectLst/>
                <a:latin typeface="Calibri" pitchFamily="34" charset="0"/>
              </a:rPr>
              <a:t>    1 декабря</a:t>
            </a:r>
            <a:r>
              <a:rPr lang="ru-RU" b="1" smtClean="0">
                <a:effectLst/>
                <a:latin typeface="Calibri" pitchFamily="34" charset="0"/>
              </a:rPr>
              <a:t> наступает день – когда о </a:t>
            </a:r>
            <a:r>
              <a:rPr lang="ru-RU" b="1" smtClean="0">
                <a:solidFill>
                  <a:srgbClr val="FFFF66"/>
                </a:solidFill>
                <a:effectLst/>
                <a:latin typeface="Calibri" pitchFamily="34" charset="0"/>
              </a:rPr>
              <a:t>СПИД</a:t>
            </a:r>
            <a:r>
              <a:rPr lang="ru-RU" b="1" smtClean="0">
                <a:effectLst/>
                <a:latin typeface="Calibri" pitchFamily="34" charset="0"/>
              </a:rPr>
              <a:t>е вспоминают все.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smtClean="0">
                <a:solidFill>
                  <a:srgbClr val="FFFF00"/>
                </a:solidFill>
                <a:latin typeface="Arial" charset="0"/>
              </a:rPr>
              <a:t>    </a:t>
            </a:r>
            <a:r>
              <a:rPr lang="ru-RU" sz="2400" b="1" smtClean="0">
                <a:solidFill>
                  <a:srgbClr val="FFFF00"/>
                </a:solidFill>
                <a:latin typeface="Calibri" pitchFamily="34" charset="0"/>
              </a:rPr>
              <a:t>Всемирный день борьбы со СПИДом</a:t>
            </a:r>
            <a:r>
              <a:rPr lang="ru-RU" sz="2400" b="1" smtClean="0">
                <a:latin typeface="Calibri" pitchFamily="34" charset="0"/>
              </a:rPr>
              <a:t> (World AIDS Day) впервые отмечался   </a:t>
            </a:r>
            <a:r>
              <a:rPr lang="ru-RU" sz="2400" b="1" smtClean="0">
                <a:solidFill>
                  <a:srgbClr val="FFFF00"/>
                </a:solidFill>
                <a:latin typeface="Calibri" pitchFamily="34" charset="0"/>
              </a:rPr>
              <a:t>1 декабря 1988</a:t>
            </a:r>
            <a:r>
              <a:rPr lang="ru-RU" sz="2400" b="1" smtClean="0">
                <a:latin typeface="Calibri" pitchFamily="34" charset="0"/>
              </a:rPr>
              <a:t> года после того, как на встрече министров здравоохранения всех стран прозвучал призыв к социальной терпимости и расширению обмена информацией по ВИЧ/СПИДу</a:t>
            </a:r>
            <a:r>
              <a:rPr lang="ru-RU" b="1" smtClean="0">
                <a:effectLst/>
                <a:latin typeface="Calibri" pitchFamily="34" charset="0"/>
              </a:rPr>
              <a:t> 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ru-RU" sz="2400"/>
          </a:p>
        </p:txBody>
      </p:sp>
      <p:pic>
        <p:nvPicPr>
          <p:cNvPr id="18436" name="Picture 7" descr="b_43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59313" y="1616075"/>
            <a:ext cx="4002087" cy="484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1287"/>
          </a:xfrm>
        </p:spPr>
        <p:txBody>
          <a:bodyPr/>
          <a:lstStyle/>
          <a:p>
            <a:pPr eaLnBrk="1" hangingPunct="1">
              <a:defRPr/>
            </a:pPr>
            <a:endParaRPr lang="ru-RU" sz="400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10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3600" b="1" i="1" smtClean="0">
                <a:latin typeface="Calibri" pitchFamily="34" charset="0"/>
              </a:rPr>
              <a:t>   </a:t>
            </a:r>
            <a:r>
              <a:rPr lang="ru-RU" sz="3600" b="1" smtClean="0">
                <a:latin typeface="Calibri" pitchFamily="34" charset="0"/>
              </a:rPr>
              <a:t>Всемирный день борьбы со </a:t>
            </a:r>
            <a:r>
              <a:rPr lang="ru-RU" sz="3600" b="1" smtClean="0">
                <a:solidFill>
                  <a:srgbClr val="FFFF66"/>
                </a:solidFill>
                <a:latin typeface="Calibri" pitchFamily="34" charset="0"/>
              </a:rPr>
              <a:t>СПИД</a:t>
            </a:r>
            <a:r>
              <a:rPr lang="ru-RU" sz="3600" b="1" smtClean="0">
                <a:latin typeface="Calibri" pitchFamily="34" charset="0"/>
              </a:rPr>
              <a:t>ом это ещё один шанс заявить: </a:t>
            </a:r>
            <a:r>
              <a:rPr lang="ru-RU" sz="3600" b="1" smtClean="0">
                <a:solidFill>
                  <a:srgbClr val="FFFF00"/>
                </a:solidFill>
                <a:latin typeface="Calibri" pitchFamily="34" charset="0"/>
              </a:rPr>
              <a:t>«</a:t>
            </a:r>
            <a:r>
              <a:rPr lang="ru-RU" sz="3600" b="1" smtClean="0">
                <a:solidFill>
                  <a:srgbClr val="FFFF66"/>
                </a:solidFill>
                <a:latin typeface="Calibri" pitchFamily="34" charset="0"/>
              </a:rPr>
              <a:t>Спид есть в мире где мы живем. Но он не должен быть среди нас</a:t>
            </a:r>
            <a:r>
              <a:rPr lang="ru-RU" sz="3600" b="1" smtClean="0">
                <a:solidFill>
                  <a:srgbClr val="FFFF00"/>
                </a:solidFill>
                <a:latin typeface="Calibri" pitchFamily="34" charset="0"/>
              </a:rPr>
              <a:t>.»</a:t>
            </a:r>
          </a:p>
        </p:txBody>
      </p:sp>
      <p:pic>
        <p:nvPicPr>
          <p:cNvPr id="19459" name="Picture 4" descr="597a5039f20052768aebc06c2bdfd18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43075" y="3317875"/>
            <a:ext cx="5599113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92087"/>
          </a:xfrm>
        </p:spPr>
        <p:txBody>
          <a:bodyPr/>
          <a:lstStyle/>
          <a:p>
            <a:pPr eaLnBrk="1" hangingPunct="1">
              <a:defRPr/>
            </a:pPr>
            <a:endParaRPr lang="ru-RU" sz="4000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073150"/>
            <a:ext cx="4302125" cy="50228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b="1" smtClean="0">
                <a:solidFill>
                  <a:srgbClr val="FFFF66"/>
                </a:solidFill>
              </a:rPr>
              <a:t>   </a:t>
            </a:r>
            <a:r>
              <a:rPr lang="ru-RU" sz="3200" b="1" smtClean="0">
                <a:solidFill>
                  <a:srgbClr val="FFFF66"/>
                </a:solidFill>
                <a:effectLst/>
                <a:latin typeface="Calibri" pitchFamily="34" charset="0"/>
              </a:rPr>
              <a:t>5 июня 1981</a:t>
            </a:r>
            <a:r>
              <a:rPr lang="ru-RU" sz="3200" b="1" smtClean="0">
                <a:effectLst/>
                <a:latin typeface="Calibri" pitchFamily="34" charset="0"/>
              </a:rPr>
              <a:t> года Американский Центр контроля над заболеваниями зарегистрировал      новую болезнь —      </a:t>
            </a:r>
            <a:r>
              <a:rPr lang="ru-RU" sz="3200" b="1" smtClean="0">
                <a:solidFill>
                  <a:srgbClr val="FFFF66"/>
                </a:solidFill>
                <a:effectLst/>
                <a:latin typeface="Calibri" pitchFamily="34" charset="0"/>
              </a:rPr>
              <a:t>СПИД</a:t>
            </a:r>
            <a:r>
              <a:rPr lang="ru-RU" sz="3200" b="1" smtClean="0">
                <a:effectLst/>
                <a:latin typeface="Calibri" pitchFamily="34" charset="0"/>
              </a:rPr>
              <a:t> (Синдром приобретенного иммунодефицита)</a:t>
            </a:r>
          </a:p>
        </p:txBody>
      </p:sp>
      <p:pic>
        <p:nvPicPr>
          <p:cNvPr id="20484" name="Picture 4" descr="show_image_npadvsinglephot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6225" y="1011238"/>
            <a:ext cx="4370388" cy="514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smtClean="0">
                <a:latin typeface="Calibri" pitchFamily="34" charset="0"/>
              </a:rPr>
              <a:t>Причина СПИДа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z="2400"/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smtClean="0">
                <a:effectLst/>
                <a:latin typeface="Calibri" pitchFamily="34" charset="0"/>
                <a:cs typeface="Times New Roman" pitchFamily="18" charset="0"/>
              </a:rPr>
              <a:t>    В 1982 году ученым удалось выяснить, что причиной </a:t>
            </a:r>
            <a:r>
              <a:rPr lang="ru-RU" b="1" smtClean="0">
                <a:solidFill>
                  <a:srgbClr val="FFFF66"/>
                </a:solidFill>
                <a:effectLst/>
                <a:latin typeface="Calibri" pitchFamily="34" charset="0"/>
                <a:cs typeface="Times New Roman" pitchFamily="18" charset="0"/>
              </a:rPr>
              <a:t>СПИД</a:t>
            </a:r>
            <a:r>
              <a:rPr lang="ru-RU" b="1" smtClean="0">
                <a:effectLst/>
                <a:latin typeface="Calibri" pitchFamily="34" charset="0"/>
                <a:cs typeface="Times New Roman" pitchFamily="18" charset="0"/>
              </a:rPr>
              <a:t>а является вирус, который поражает клетки иммунной системы человека, делая их неспособными защищать организм от заболеваний.</a:t>
            </a:r>
          </a:p>
        </p:txBody>
      </p:sp>
      <p:pic>
        <p:nvPicPr>
          <p:cNvPr id="21508" name="Picture 4" descr="im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1650" y="3221038"/>
            <a:ext cx="3817938" cy="286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7" descr="Рисунок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713" y="1620838"/>
            <a:ext cx="3821112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зрез">
  <a:themeElements>
    <a:clrScheme name="Разрез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Разре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429</TotalTime>
  <Words>706</Words>
  <Application>Microsoft Office PowerPoint</Application>
  <PresentationFormat>Экран (4:3)</PresentationFormat>
  <Paragraphs>104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28</vt:i4>
      </vt:variant>
    </vt:vector>
  </HeadingPairs>
  <TitlesOfParts>
    <vt:vector size="35" baseType="lpstr">
      <vt:lpstr>Tahoma</vt:lpstr>
      <vt:lpstr>Arial</vt:lpstr>
      <vt:lpstr>Wingdings</vt:lpstr>
      <vt:lpstr>Calibri</vt:lpstr>
      <vt:lpstr>Times New Roman</vt:lpstr>
      <vt:lpstr>Разрез</vt:lpstr>
      <vt:lpstr>Разрез</vt:lpstr>
      <vt:lpstr>Слайд 1</vt:lpstr>
      <vt:lpstr>Слайд 2</vt:lpstr>
      <vt:lpstr>Слайд 3</vt:lpstr>
      <vt:lpstr>Слайд 4</vt:lpstr>
      <vt:lpstr>Слайд 5</vt:lpstr>
      <vt:lpstr>Всемирный день борьбы со СПИДом</vt:lpstr>
      <vt:lpstr>Слайд 7</vt:lpstr>
      <vt:lpstr>Слайд 8</vt:lpstr>
      <vt:lpstr>Причина СПИДа</vt:lpstr>
      <vt:lpstr>  </vt:lpstr>
      <vt:lpstr>Как реагирует иммунная система на проникновение ВИЧ в клетку?</vt:lpstr>
      <vt:lpstr>Слайд 12</vt:lpstr>
      <vt:lpstr>ИСТОРИЯ:</vt:lpstr>
      <vt:lpstr>ИСТОРИЯ:</vt:lpstr>
      <vt:lpstr>ИСТОРИЯ:</vt:lpstr>
      <vt:lpstr>ИСТОРИЯ:</vt:lpstr>
      <vt:lpstr>ИСТОРИЯ:</vt:lpstr>
      <vt:lpstr>ИСТОРИЯ:</vt:lpstr>
      <vt:lpstr>Слайд 19</vt:lpstr>
      <vt:lpstr>Пути передачи ВИЧ</vt:lpstr>
      <vt:lpstr>Слайд 21</vt:lpstr>
      <vt:lpstr>Слайд 22</vt:lpstr>
      <vt:lpstr>Вирус не передается: </vt:lpstr>
      <vt:lpstr>Слайд 24</vt:lpstr>
      <vt:lpstr>Как ты к этому относишься…</vt:lpstr>
      <vt:lpstr>Слайд 26</vt:lpstr>
      <vt:lpstr>ИСТОЧНИКИ:</vt:lpstr>
      <vt:lpstr>ИСТОЧНИКИ: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декабря </dc:title>
  <dc:subject>спид</dc:subject>
  <dc:creator> Елена</dc:creator>
  <cp:lastModifiedBy>Админ</cp:lastModifiedBy>
  <cp:revision>12</cp:revision>
  <dcterms:created xsi:type="dcterms:W3CDTF">2015-09-22T12:08:41Z</dcterms:created>
  <dcterms:modified xsi:type="dcterms:W3CDTF">2016-11-24T16:21:18Z</dcterms:modified>
</cp:coreProperties>
</file>