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sldIdLst>
    <p:sldId id="256" r:id="rId2"/>
    <p:sldId id="257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68" r:id="rId11"/>
    <p:sldId id="258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64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3043-DA72-475C-9D2C-6AF7FE6C66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9D6F-136E-4030-9037-EE01F85E8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831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3043-DA72-475C-9D2C-6AF7FE6C66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9D6F-136E-4030-9037-EE01F85E8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858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3043-DA72-475C-9D2C-6AF7FE6C66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9D6F-136E-4030-9037-EE01F85E88C7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16575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3043-DA72-475C-9D2C-6AF7FE6C66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9D6F-136E-4030-9037-EE01F85E8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293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3043-DA72-475C-9D2C-6AF7FE6C66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9D6F-136E-4030-9037-EE01F85E88C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37805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3043-DA72-475C-9D2C-6AF7FE6C66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9D6F-136E-4030-9037-EE01F85E8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878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3043-DA72-475C-9D2C-6AF7FE6C66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9D6F-136E-4030-9037-EE01F85E8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684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3043-DA72-475C-9D2C-6AF7FE6C66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9D6F-136E-4030-9037-EE01F85E8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387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3043-DA72-475C-9D2C-6AF7FE6C66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9D6F-136E-4030-9037-EE01F85E8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526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3043-DA72-475C-9D2C-6AF7FE6C66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9D6F-136E-4030-9037-EE01F85E8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161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3043-DA72-475C-9D2C-6AF7FE6C66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9D6F-136E-4030-9037-EE01F85E8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57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3043-DA72-475C-9D2C-6AF7FE6C66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9D6F-136E-4030-9037-EE01F85E8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546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3043-DA72-475C-9D2C-6AF7FE6C66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9D6F-136E-4030-9037-EE01F85E8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30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3043-DA72-475C-9D2C-6AF7FE6C66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9D6F-136E-4030-9037-EE01F85E8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087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3043-DA72-475C-9D2C-6AF7FE6C66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9D6F-136E-4030-9037-EE01F85E8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22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13043-DA72-475C-9D2C-6AF7FE6C66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59D6F-136E-4030-9037-EE01F85E8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554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13043-DA72-475C-9D2C-6AF7FE6C6660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8D59D6F-136E-4030-9037-EE01F85E88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438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Техники формирующего оценивания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651446" y="4859355"/>
            <a:ext cx="7766936" cy="1096899"/>
          </a:xfrm>
        </p:spPr>
        <p:txBody>
          <a:bodyPr/>
          <a:lstStyle/>
          <a:p>
            <a:r>
              <a:rPr lang="ru-RU" dirty="0" smtClean="0"/>
              <a:t>Старший методист</a:t>
            </a:r>
          </a:p>
          <a:p>
            <a:r>
              <a:rPr lang="ru-RU" dirty="0" smtClean="0"/>
              <a:t>Жданов  Александр Сергеевич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97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Методики и инструменты формирующего оценивания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err="1"/>
              <a:t>критериальное</a:t>
            </a:r>
            <a:r>
              <a:rPr lang="ru-RU" sz="3600" dirty="0"/>
              <a:t> </a:t>
            </a:r>
            <a:r>
              <a:rPr lang="ru-RU" sz="3600" dirty="0" err="1" smtClean="0"/>
              <a:t>самооценивание</a:t>
            </a:r>
            <a:endParaRPr lang="ru-RU" sz="3600" dirty="0" smtClean="0"/>
          </a:p>
          <a:p>
            <a:r>
              <a:rPr lang="ru-RU" sz="3600" dirty="0" err="1" smtClean="0"/>
              <a:t>критериальное</a:t>
            </a:r>
            <a:r>
              <a:rPr lang="ru-RU" sz="3600" dirty="0" smtClean="0"/>
              <a:t> </a:t>
            </a:r>
            <a:r>
              <a:rPr lang="ru-RU" sz="3600" dirty="0" err="1" smtClean="0"/>
              <a:t>взаимооценивание</a:t>
            </a:r>
            <a:r>
              <a:rPr lang="ru-RU" sz="3600" dirty="0" smtClean="0"/>
              <a:t>;</a:t>
            </a:r>
          </a:p>
          <a:p>
            <a:r>
              <a:rPr lang="ru-RU" sz="3600" dirty="0" smtClean="0"/>
              <a:t>карта понятий;</a:t>
            </a:r>
          </a:p>
          <a:p>
            <a:r>
              <a:rPr lang="ru-RU" sz="3600" dirty="0" smtClean="0"/>
              <a:t>составление </a:t>
            </a:r>
            <a:r>
              <a:rPr lang="ru-RU" sz="3600" dirty="0"/>
              <a:t>тестов.</a:t>
            </a:r>
          </a:p>
        </p:txBody>
      </p:sp>
    </p:spTree>
    <p:extLst>
      <p:ext uri="{BB962C8B-B14F-4D97-AF65-F5344CB8AC3E}">
        <p14:creationId xmlns:p14="http://schemas.microsoft.com/office/powerpoint/2010/main" val="91015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Методики и инструменты формирующего оценивания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err="1"/>
              <a:t>критериальное</a:t>
            </a:r>
            <a:r>
              <a:rPr lang="ru-RU" sz="3600" dirty="0"/>
              <a:t> </a:t>
            </a:r>
            <a:r>
              <a:rPr lang="ru-RU" sz="3600" dirty="0" err="1" smtClean="0"/>
              <a:t>самооценивание</a:t>
            </a:r>
            <a:endParaRPr lang="ru-RU" sz="3600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позволяет мотивировать всех учеников. Важно критерии разрабатывать вместе с учениками, а не давать их в готовом виде. Ученик заранее знает критерии, по которым будет оцениваться его работа, поэтому в процессе работы может оценить уровень её выполнения и вовремя скорректировать. Учитель может проследить продвижение учеников, обеспечивается обратная связь.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815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Методики и инструменты формирующего оценивания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err="1"/>
              <a:t>критериальное</a:t>
            </a:r>
            <a:r>
              <a:rPr lang="ru-RU" sz="3200" dirty="0"/>
              <a:t> </a:t>
            </a:r>
            <a:r>
              <a:rPr lang="ru-RU" sz="3200" dirty="0" err="1" smtClean="0"/>
              <a:t>взаимооценивание</a:t>
            </a:r>
            <a:endParaRPr lang="ru-RU" sz="3200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чаще всего проводится при оценке командной работы, например группового выступления, инсценировки, презентации проекта. В ходе </a:t>
            </a:r>
            <a:r>
              <a:rPr lang="ru-RU" dirty="0" err="1"/>
              <a:t>взаимооценивания</a:t>
            </a:r>
            <a:r>
              <a:rPr lang="ru-RU" dirty="0"/>
              <a:t> учащиеся расширяют представления о своих достижениях, формируют способности к диалогу и коммуникации, учатся аргументировано высказывать свои суждения, планировать свою деятельность по улучшению своей работы.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02506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Методики и инструменты формирующего оценивания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/>
              <a:t>карта</a:t>
            </a:r>
            <a:r>
              <a:rPr lang="ru-RU" dirty="0"/>
              <a:t> </a:t>
            </a:r>
            <a:r>
              <a:rPr lang="ru-RU" sz="3600" dirty="0"/>
              <a:t>понятий</a:t>
            </a:r>
            <a:r>
              <a:rPr lang="ru-RU" dirty="0"/>
              <a:t>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оценочная методика. Она состоит из названий понятий, помещённых в рамки; они связаны линиями, которые фиксируют связь понятий. Карта понятий помогает определить, насколько хорошо ученики видят общую 13 картину отдельной темы, раздела. Их можно составлять и индивидуально, и в группе. При составлении карты понятий ученик должен вспомнить все основные и частные понятия, выстроить их иерархию, отобразить связи. Отдельный вид карт понятий – это кластерные карты и карты причин и следствий. Эти карты помогают учащимся установить </a:t>
            </a:r>
            <a:r>
              <a:rPr lang="ru-RU" dirty="0" err="1"/>
              <a:t>причинноследственные</a:t>
            </a:r>
            <a:r>
              <a:rPr lang="ru-RU" dirty="0"/>
              <a:t> отношения. Знакомить с этой работой учеников полезно в начальной школе.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30679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Методики и инструменты формирующего оценивания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/>
              <a:t>составление тестов</a:t>
            </a:r>
            <a:r>
              <a:rPr lang="ru-RU" sz="3600" dirty="0" smtClean="0"/>
              <a:t>;</a:t>
            </a:r>
            <a:endParaRPr lang="ru-RU" sz="3600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этот </a:t>
            </a:r>
            <a:r>
              <a:rPr lang="ru-RU" dirty="0"/>
              <a:t>метод состоит в том, что учащиеся самостоятельно формулируют вопросы по теме. Это творческая работа, которая выявляет знания, подготовленность и мотивацию учащихся. Составление текстов является диагностическим инструментом, как для ребёнка, так и для учителя.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33752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 «Неоконченных предложений»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Я </a:t>
            </a:r>
            <a:r>
              <a:rPr lang="ru-RU" dirty="0"/>
              <a:t>почувствовал, что…</a:t>
            </a:r>
          </a:p>
          <a:p>
            <a:r>
              <a:rPr lang="ru-RU" dirty="0" smtClean="0"/>
              <a:t>Было </a:t>
            </a:r>
            <a:r>
              <a:rPr lang="ru-RU" dirty="0"/>
              <a:t>интересно…</a:t>
            </a:r>
          </a:p>
          <a:p>
            <a:r>
              <a:rPr lang="ru-RU" dirty="0" smtClean="0"/>
              <a:t>Меня </a:t>
            </a:r>
            <a:r>
              <a:rPr lang="ru-RU" dirty="0"/>
              <a:t>удивило…</a:t>
            </a:r>
          </a:p>
          <a:p>
            <a:r>
              <a:rPr lang="ru-RU" dirty="0" smtClean="0"/>
              <a:t>Своей </a:t>
            </a:r>
            <a:r>
              <a:rPr lang="ru-RU" dirty="0"/>
              <a:t>работой сегодня я…, потому что...</a:t>
            </a:r>
          </a:p>
          <a:p>
            <a:r>
              <a:rPr lang="ru-RU" dirty="0" smtClean="0"/>
              <a:t>Мне </a:t>
            </a:r>
            <a:r>
              <a:rPr lang="ru-RU" dirty="0"/>
              <a:t>захотелось…</a:t>
            </a:r>
          </a:p>
          <a:p>
            <a:r>
              <a:rPr lang="ru-RU" dirty="0" smtClean="0"/>
              <a:t>Мне </a:t>
            </a:r>
            <a:r>
              <a:rPr lang="ru-RU" dirty="0"/>
              <a:t>больше всего удалось…</a:t>
            </a:r>
          </a:p>
          <a:p>
            <a:r>
              <a:rPr lang="ru-RU" dirty="0" smtClean="0"/>
              <a:t>Сегодня </a:t>
            </a:r>
            <a:r>
              <a:rPr lang="ru-RU" dirty="0"/>
              <a:t>я узнал…</a:t>
            </a:r>
          </a:p>
          <a:p>
            <a:r>
              <a:rPr lang="ru-RU" dirty="0" smtClean="0"/>
              <a:t>Было </a:t>
            </a:r>
            <a:r>
              <a:rPr lang="ru-RU" dirty="0"/>
              <a:t>трудно…, потому что...</a:t>
            </a:r>
          </a:p>
          <a:p>
            <a:r>
              <a:rPr lang="ru-RU" dirty="0" smtClean="0"/>
              <a:t>Я </a:t>
            </a:r>
            <a:r>
              <a:rPr lang="ru-RU" dirty="0"/>
              <a:t>научился…</a:t>
            </a:r>
          </a:p>
          <a:p>
            <a:r>
              <a:rPr lang="ru-RU" dirty="0" smtClean="0"/>
              <a:t>Задания </a:t>
            </a:r>
            <a:r>
              <a:rPr lang="ru-RU" dirty="0"/>
              <a:t>для меня показались…, потому что...</a:t>
            </a:r>
          </a:p>
          <a:p>
            <a:r>
              <a:rPr lang="ru-RU" dirty="0" smtClean="0"/>
              <a:t>Для </a:t>
            </a:r>
            <a:r>
              <a:rPr lang="ru-RU" dirty="0"/>
              <a:t>меня было открытием то, что…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Данный </a:t>
            </a:r>
            <a:r>
              <a:rPr lang="ru-RU" dirty="0"/>
              <a:t>метод целесообразно использовать </a:t>
            </a:r>
            <a:r>
              <a:rPr lang="ru-RU" dirty="0" smtClean="0"/>
              <a:t>на заключительном </a:t>
            </a:r>
            <a:r>
              <a:rPr lang="ru-RU" dirty="0"/>
              <a:t>этапе урока «</a:t>
            </a:r>
            <a:r>
              <a:rPr lang="ru-RU" dirty="0" smtClean="0"/>
              <a:t>Рефлексии»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Цель этапа: </a:t>
            </a:r>
            <a:r>
              <a:rPr lang="ru-RU" dirty="0" smtClean="0"/>
              <a:t>оценка обучающимися </a:t>
            </a:r>
            <a:r>
              <a:rPr lang="ru-RU" dirty="0"/>
              <a:t>собственной учебной деятельности. </a:t>
            </a:r>
            <a:r>
              <a:rPr lang="ru-RU" dirty="0" smtClean="0"/>
              <a:t>Не обязательно </a:t>
            </a:r>
            <a:r>
              <a:rPr lang="ru-RU" dirty="0"/>
              <a:t>использовать сразу все неоконченные </a:t>
            </a:r>
            <a:r>
              <a:rPr lang="ru-RU" dirty="0" smtClean="0"/>
              <a:t>предложения.</a:t>
            </a:r>
          </a:p>
          <a:p>
            <a:pPr marL="0" indent="0">
              <a:buNone/>
            </a:pPr>
            <a:r>
              <a:rPr lang="ru-RU" dirty="0" smtClean="0"/>
              <a:t>Достаточно </a:t>
            </a:r>
            <a:r>
              <a:rPr lang="ru-RU" dirty="0"/>
              <a:t>взять 2-3 и либо распечатать их для </a:t>
            </a:r>
            <a:r>
              <a:rPr lang="ru-RU" dirty="0" smtClean="0"/>
              <a:t>каждого ребенка</a:t>
            </a:r>
            <a:r>
              <a:rPr lang="ru-RU" dirty="0"/>
              <a:t>, либо вывести на интерактивную доску и </a:t>
            </a:r>
            <a:r>
              <a:rPr lang="ru-RU" dirty="0" smtClean="0"/>
              <a:t>провести проверку </a:t>
            </a:r>
            <a:r>
              <a:rPr lang="ru-RU" dirty="0"/>
              <a:t>фронтально. Каждый учитель выберет для </a:t>
            </a:r>
            <a:r>
              <a:rPr lang="ru-RU" dirty="0" smtClean="0"/>
              <a:t>себя наиболее </a:t>
            </a:r>
            <a:r>
              <a:rPr lang="ru-RU" dirty="0"/>
              <a:t>приемлемый способ. Данный метод позволит </a:t>
            </a:r>
            <a:r>
              <a:rPr lang="ru-RU" dirty="0" smtClean="0"/>
              <a:t>педагогу узнать</a:t>
            </a:r>
            <a:r>
              <a:rPr lang="ru-RU" dirty="0"/>
              <a:t>, с какими знаниями, умениями и навыками ушел </a:t>
            </a:r>
            <a:r>
              <a:rPr lang="ru-RU" dirty="0" smtClean="0"/>
              <a:t>каждый ребенок </a:t>
            </a:r>
            <a:r>
              <a:rPr lang="ru-RU" dirty="0"/>
              <a:t>с того или иного урока</a:t>
            </a:r>
          </a:p>
        </p:txBody>
      </p:sp>
    </p:spTree>
    <p:extLst>
      <p:ext uri="{BB962C8B-B14F-4D97-AF65-F5344CB8AC3E}">
        <p14:creationId xmlns:p14="http://schemas.microsoft.com/office/powerpoint/2010/main" val="429407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Методика «Недельный отчет».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Чему я научился за эту </a:t>
            </a:r>
            <a:r>
              <a:rPr lang="ru-RU" dirty="0" smtClean="0"/>
              <a:t>неделю?</a:t>
            </a:r>
          </a:p>
          <a:p>
            <a:r>
              <a:rPr lang="ru-RU" dirty="0" smtClean="0"/>
              <a:t>Какие </a:t>
            </a:r>
            <a:r>
              <a:rPr lang="ru-RU" dirty="0"/>
              <a:t>вопросы остались для меня неясными? </a:t>
            </a:r>
            <a:endParaRPr lang="ru-RU" dirty="0" smtClean="0"/>
          </a:p>
          <a:p>
            <a:r>
              <a:rPr lang="ru-RU" dirty="0" smtClean="0"/>
              <a:t>Какие </a:t>
            </a:r>
            <a:r>
              <a:rPr lang="ru-RU" dirty="0"/>
              <a:t>вопросы я задал бы ученикам, если бы я был учителем, чтобы проверить поняли ли они материал?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Данная </a:t>
            </a:r>
            <a:r>
              <a:rPr lang="ru-RU" dirty="0"/>
              <a:t>методика позволит отследить успешность обучения за неделю.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С </a:t>
            </a:r>
            <a:r>
              <a:rPr lang="ru-RU" dirty="0"/>
              <a:t>помощью ее можно узнать о затруднениях и ошибочных понятиях. Ученик сам ответит, что его затруднило, над чем ему еще нужно поработать.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Проанализировав </a:t>
            </a:r>
            <a:r>
              <a:rPr lang="ru-RU" dirty="0"/>
              <a:t>и учитель, и ученик начнут плодотворную работу по устранению причин затруднений.</a:t>
            </a:r>
          </a:p>
        </p:txBody>
      </p:sp>
    </p:spTree>
    <p:extLst>
      <p:ext uri="{BB962C8B-B14F-4D97-AF65-F5344CB8AC3E}">
        <p14:creationId xmlns:p14="http://schemas.microsoft.com/office/powerpoint/2010/main" val="76241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Методика «Мини-обзор».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Что </a:t>
            </a:r>
            <a:r>
              <a:rPr lang="ru-RU" dirty="0" smtClean="0"/>
              <a:t>изучали? Назовите </a:t>
            </a:r>
            <a:r>
              <a:rPr lang="ru-RU" dirty="0"/>
              <a:t>тему </a:t>
            </a:r>
            <a:r>
              <a:rPr lang="ru-RU" dirty="0" smtClean="0"/>
              <a:t>урока.</a:t>
            </a:r>
          </a:p>
          <a:p>
            <a:r>
              <a:rPr lang="ru-RU" dirty="0" smtClean="0"/>
              <a:t>С </a:t>
            </a:r>
            <a:r>
              <a:rPr lang="ru-RU" dirty="0"/>
              <a:t>какими заданиями ты справлялся без помощи </a:t>
            </a:r>
            <a:r>
              <a:rPr lang="ru-RU" dirty="0" smtClean="0"/>
              <a:t>учителя, одноклассников</a:t>
            </a:r>
            <a:r>
              <a:rPr lang="ru-RU" dirty="0"/>
              <a:t>?</a:t>
            </a:r>
          </a:p>
          <a:p>
            <a:r>
              <a:rPr lang="ru-RU" dirty="0" smtClean="0"/>
              <a:t>Определите </a:t>
            </a:r>
            <a:r>
              <a:rPr lang="ru-RU" dirty="0"/>
              <a:t>наиболее важное в этом уроке.</a:t>
            </a:r>
          </a:p>
          <a:p>
            <a:r>
              <a:rPr lang="ru-RU" dirty="0" smtClean="0"/>
              <a:t>Что </a:t>
            </a:r>
            <a:r>
              <a:rPr lang="ru-RU" dirty="0"/>
              <a:t>вызвало трудности, осталось неясным?</a:t>
            </a:r>
          </a:p>
          <a:p>
            <a:r>
              <a:rPr lang="ru-RU" dirty="0" smtClean="0"/>
              <a:t>Что </a:t>
            </a:r>
            <a:r>
              <a:rPr lang="ru-RU" dirty="0"/>
              <a:t>хотелось бы узнать по теме дополнительно?</a:t>
            </a:r>
          </a:p>
          <a:p>
            <a:r>
              <a:rPr lang="ru-RU" dirty="0" smtClean="0"/>
              <a:t>Что </a:t>
            </a:r>
            <a:r>
              <a:rPr lang="ru-RU" dirty="0"/>
              <a:t>у меня получилось лучше всего?</a:t>
            </a:r>
          </a:p>
          <a:p>
            <a:r>
              <a:rPr lang="ru-RU" dirty="0" smtClean="0"/>
              <a:t>Что </a:t>
            </a:r>
            <a:r>
              <a:rPr lang="ru-RU" dirty="0"/>
              <a:t>мне необходимо усовершенствовать?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Данная </a:t>
            </a:r>
            <a:r>
              <a:rPr lang="ru-RU" dirty="0"/>
              <a:t>методика проводится в последние несколько минут урока, ученикам предлагается ответить на ряд </a:t>
            </a:r>
            <a:r>
              <a:rPr lang="ru-RU" dirty="0" smtClean="0"/>
              <a:t>вопросов.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Целью является получение данных о том, что проходили и поняли ученики в течение урока. На следующем уроке учителю следует акцентировать внимание нате вопросы, которые вызвали наибольшее недопонимание среди учеников класса. </a:t>
            </a:r>
          </a:p>
        </p:txBody>
      </p:sp>
    </p:spTree>
    <p:extLst>
      <p:ext uri="{BB962C8B-B14F-4D97-AF65-F5344CB8AC3E}">
        <p14:creationId xmlns:p14="http://schemas.microsoft.com/office/powerpoint/2010/main" val="80662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Прием «Индекс-карточки» 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Предполагает, что учитель периодически раздаёт учащимся карточки с заданиями на обеих их сторонах: </a:t>
            </a:r>
          </a:p>
          <a:p>
            <a:r>
              <a:rPr lang="ru-RU" dirty="0" smtClean="0"/>
              <a:t>1-я </a:t>
            </a:r>
            <a:r>
              <a:rPr lang="ru-RU" dirty="0"/>
              <a:t>сторона. Перечислите основные мысли и идеи из изученного материала (раздела, темы) и обобщите </a:t>
            </a:r>
            <a:r>
              <a:rPr lang="ru-RU" dirty="0" smtClean="0"/>
              <a:t>их.</a:t>
            </a:r>
          </a:p>
          <a:p>
            <a:r>
              <a:rPr lang="ru-RU" dirty="0" smtClean="0"/>
              <a:t>2-я </a:t>
            </a:r>
            <a:r>
              <a:rPr lang="ru-RU" dirty="0"/>
              <a:t>сторона. Определите, какой материал вы не поняли в изученной теме (разделе, параграфе), и сформулируйте вопросы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Цель </a:t>
            </a:r>
            <a:r>
              <a:rPr lang="ru-RU" dirty="0"/>
              <a:t>проведения: анализ трудностей, возникших у</a:t>
            </a:r>
          </a:p>
          <a:p>
            <a:pPr marL="0" indent="0">
              <a:buNone/>
            </a:pPr>
            <a:r>
              <a:rPr lang="ru-RU" dirty="0"/>
              <a:t>учащихся в результате изучения темы; выявление материала,</a:t>
            </a:r>
          </a:p>
          <a:p>
            <a:pPr marL="0" indent="0">
              <a:buNone/>
            </a:pPr>
            <a:r>
              <a:rPr lang="ru-RU" dirty="0"/>
              <a:t>необходимого для повторного объяснения, повторения,</a:t>
            </a:r>
          </a:p>
          <a:p>
            <a:pPr marL="0" indent="0">
              <a:buNone/>
            </a:pPr>
            <a:r>
              <a:rPr lang="ru-RU" dirty="0"/>
              <a:t>закрепления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058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Прием «Одноминутное эссе» 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Данный прием предполагает написание короткого эссе по вопросам. </a:t>
            </a:r>
            <a:endParaRPr lang="ru-RU" dirty="0" smtClean="0"/>
          </a:p>
          <a:p>
            <a:r>
              <a:rPr lang="ru-RU" dirty="0" smtClean="0"/>
              <a:t>Например</a:t>
            </a:r>
            <a:r>
              <a:rPr lang="ru-RU" dirty="0"/>
              <a:t>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. Что самое главное ты узнал сегодня на уроке?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. Какой материал остался для тебя непонятным?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Цель проведения:</a:t>
            </a:r>
          </a:p>
          <a:p>
            <a:pPr marL="0" indent="0">
              <a:buNone/>
            </a:pPr>
            <a:r>
              <a:rPr lang="ru-RU" dirty="0" smtClean="0"/>
              <a:t>анализ </a:t>
            </a:r>
            <a:r>
              <a:rPr lang="ru-RU" dirty="0"/>
              <a:t>трудностей, возникших у учащихся в результате изучения </a:t>
            </a:r>
            <a:r>
              <a:rPr lang="ru-RU" dirty="0" smtClean="0"/>
              <a:t>темы;</a:t>
            </a:r>
          </a:p>
          <a:p>
            <a:pPr marL="0" indent="0">
              <a:buNone/>
            </a:pPr>
            <a:r>
              <a:rPr lang="ru-RU" dirty="0" smtClean="0"/>
              <a:t>выявление </a:t>
            </a:r>
            <a:r>
              <a:rPr lang="ru-RU" dirty="0"/>
              <a:t>материала, необходимого для повторного объяснения, повторения, закрепления.</a:t>
            </a:r>
          </a:p>
        </p:txBody>
      </p:sp>
    </p:spTree>
    <p:extLst>
      <p:ext uri="{BB962C8B-B14F-4D97-AF65-F5344CB8AC3E}">
        <p14:creationId xmlns:p14="http://schemas.microsoft.com/office/powerpoint/2010/main" val="414350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Подходы к оцениванию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sz="3600" dirty="0" smtClean="0"/>
              <a:t> </a:t>
            </a:r>
            <a:r>
              <a:rPr lang="ru-RU" dirty="0"/>
              <a:t>В Федеральном Государственном Образовательном стандарте сказано, что учащиеся должны владеть основами самоконтроля, самооценки, </a:t>
            </a:r>
            <a:r>
              <a:rPr lang="ru-RU" dirty="0" err="1"/>
              <a:t>саморегуляции</a:t>
            </a:r>
            <a:r>
              <a:rPr lang="ru-RU" dirty="0"/>
              <a:t>, а также взаимоконтроля и </a:t>
            </a:r>
            <a:r>
              <a:rPr lang="ru-RU" dirty="0" err="1"/>
              <a:t>взаимооценки</a:t>
            </a:r>
            <a:r>
              <a:rPr lang="ru-RU" dirty="0"/>
              <a:t>.</a:t>
            </a:r>
            <a:endParaRPr lang="ru-RU" sz="3600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Федеральный </a:t>
            </a:r>
            <a:r>
              <a:rPr lang="ru-RU" dirty="0"/>
              <a:t>государственный образовательный стандарт предъявляет чёткие требования к системе оценки.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9668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Оценка должна: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ru-RU" dirty="0" smtClean="0"/>
              <a:t>фиксировать </a:t>
            </a:r>
            <a:r>
              <a:rPr lang="ru-RU" dirty="0"/>
              <a:t>цели оценочной деятельности: </a:t>
            </a:r>
            <a:endParaRPr lang="ru-RU" dirty="0" smtClean="0"/>
          </a:p>
          <a:p>
            <a:pPr lvl="0" fontAlgn="base"/>
            <a:r>
              <a:rPr lang="ru-RU" dirty="0" smtClean="0"/>
              <a:t>ориентировать </a:t>
            </a:r>
            <a:r>
              <a:rPr lang="ru-RU" dirty="0"/>
              <a:t>на достижение результатов обучения (предметных, </a:t>
            </a:r>
            <a:r>
              <a:rPr lang="ru-RU" dirty="0" err="1"/>
              <a:t>метапредметных</a:t>
            </a:r>
            <a:r>
              <a:rPr lang="ru-RU" dirty="0"/>
              <a:t> и личностных); </a:t>
            </a:r>
            <a:endParaRPr lang="ru-RU" dirty="0" smtClean="0"/>
          </a:p>
          <a:p>
            <a:pPr lvl="0" fontAlgn="base"/>
            <a:r>
              <a:rPr lang="ru-RU" dirty="0" smtClean="0"/>
              <a:t>обеспечивать </a:t>
            </a:r>
            <a:r>
              <a:rPr lang="ru-RU" dirty="0"/>
              <a:t>комплексный подход к оценке результатов образования; обеспечивать возможность регулирования функционирования системы образования на основе полученной информации об уровне достижения планируемых результатов обучения;</a:t>
            </a:r>
            <a:endParaRPr lang="ru-RU" dirty="0"/>
          </a:p>
          <a:p>
            <a:pPr lvl="0" fontAlgn="base"/>
            <a:r>
              <a:rPr lang="ru-RU" dirty="0"/>
              <a:t>фиксировать критерии, процедуры, инструменты оценки и формы представления её результатов;</a:t>
            </a:r>
            <a:endParaRPr lang="ru-RU" dirty="0"/>
          </a:p>
          <a:p>
            <a:pPr lvl="0" fontAlgn="base"/>
            <a:r>
              <a:rPr lang="ru-RU" dirty="0"/>
              <a:t>фиксировать условия и границы применения системы оценивания.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9664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Анализ подходов к системе оценивания</a:t>
            </a:r>
            <a:endParaRPr lang="ru-RU" dirty="0"/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730226"/>
              </p:ext>
            </p:extLst>
          </p:nvPr>
        </p:nvGraphicFramePr>
        <p:xfrm>
          <a:off x="677331" y="1409252"/>
          <a:ext cx="8736176" cy="51903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0085">
                  <a:extLst>
                    <a:ext uri="{9D8B030D-6E8A-4147-A177-3AD203B41FA5}">
                      <a16:colId xmlns:a16="http://schemas.microsoft.com/office/drawing/2014/main" val="3976502959"/>
                    </a:ext>
                  </a:extLst>
                </a:gridCol>
                <a:gridCol w="2585595">
                  <a:extLst>
                    <a:ext uri="{9D8B030D-6E8A-4147-A177-3AD203B41FA5}">
                      <a16:colId xmlns:a16="http://schemas.microsoft.com/office/drawing/2014/main" val="2403101432"/>
                    </a:ext>
                  </a:extLst>
                </a:gridCol>
                <a:gridCol w="4570496">
                  <a:extLst>
                    <a:ext uri="{9D8B030D-6E8A-4147-A177-3AD203B41FA5}">
                      <a16:colId xmlns:a16="http://schemas.microsoft.com/office/drawing/2014/main" val="3663209187"/>
                    </a:ext>
                  </a:extLst>
                </a:gridCol>
              </a:tblGrid>
              <a:tr h="363481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ru-RU" sz="1100" dirty="0">
                          <a:effectLst/>
                        </a:rPr>
                        <a:t>Показатель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100">
                          <a:effectLst/>
                        </a:rPr>
                        <a:t>Традиционные подходы к оцениванию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</a:pPr>
                      <a:r>
                        <a:rPr lang="ru-RU" sz="1100" dirty="0">
                          <a:effectLst/>
                        </a:rPr>
                        <a:t>Подходы к оцениванию в условиях ФГОС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extLst>
                  <a:ext uri="{0D108BD9-81ED-4DB2-BD59-A6C34878D82A}">
                    <a16:rowId xmlns:a16="http://schemas.microsoft.com/office/drawing/2014/main" val="3039020864"/>
                  </a:ext>
                </a:extLst>
              </a:tr>
              <a:tr h="2350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 dirty="0">
                          <a:effectLst/>
                        </a:rPr>
                        <a:t>Предмет оценивания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 dirty="0">
                          <a:effectLst/>
                        </a:rPr>
                        <a:t>Предметные результаты, ЗУН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>
                          <a:effectLst/>
                        </a:rPr>
                        <a:t>Предметные и метапредметные результаты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extLst>
                  <a:ext uri="{0D108BD9-81ED-4DB2-BD59-A6C34878D82A}">
                    <a16:rowId xmlns:a16="http://schemas.microsoft.com/office/drawing/2014/main" val="1778194462"/>
                  </a:ext>
                </a:extLst>
              </a:tr>
              <a:tr h="200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>
                          <a:effectLst/>
                        </a:rPr>
                        <a:t>Время оценивания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 dirty="0">
                          <a:effectLst/>
                        </a:rPr>
                        <a:t>На уроке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>
                          <a:effectLst/>
                        </a:rPr>
                        <a:t>В урочной и внеурочной деятельности обучающегося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extLst>
                  <a:ext uri="{0D108BD9-81ED-4DB2-BD59-A6C34878D82A}">
                    <a16:rowId xmlns:a16="http://schemas.microsoft.com/office/drawing/2014/main" val="1650237713"/>
                  </a:ext>
                </a:extLst>
              </a:tr>
              <a:tr h="8528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 dirty="0">
                          <a:effectLst/>
                        </a:rPr>
                        <a:t>Цель оценивания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 dirty="0">
                          <a:effectLst/>
                        </a:rPr>
                        <a:t>Сравнение уровня </a:t>
                      </a:r>
                      <a:r>
                        <a:rPr lang="ru-RU" sz="1100" dirty="0" err="1">
                          <a:effectLst/>
                        </a:rPr>
                        <a:t>обученности</a:t>
                      </a:r>
                      <a:r>
                        <a:rPr lang="ru-RU" sz="1100" dirty="0">
                          <a:effectLst/>
                        </a:rPr>
                        <a:t> обучающегося с требованиями обязательного минимума содержания; для проверки качества работы учителя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 dirty="0">
                          <a:effectLst/>
                        </a:rPr>
                        <a:t>Оценивание прогресса каждого обучающегося, корректировка процесса обучения; поиск путей улучшения качества знаний (формирующее оценивание); сравнение уровня </a:t>
                      </a:r>
                      <a:r>
                        <a:rPr lang="ru-RU" sz="1100" dirty="0" err="1">
                          <a:effectLst/>
                        </a:rPr>
                        <a:t>обученности</a:t>
                      </a:r>
                      <a:r>
                        <a:rPr lang="ru-RU" sz="1100" dirty="0">
                          <a:effectLst/>
                        </a:rPr>
                        <a:t> обучающегося с требованиями стандарта; проверка качества преподавания учителя (</a:t>
                      </a:r>
                      <a:r>
                        <a:rPr lang="ru-RU" sz="1100" dirty="0" err="1">
                          <a:effectLst/>
                        </a:rPr>
                        <a:t>суммативное</a:t>
                      </a:r>
                      <a:r>
                        <a:rPr lang="ru-RU" sz="1100" dirty="0">
                          <a:effectLst/>
                        </a:rPr>
                        <a:t> оценивание)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extLst>
                  <a:ext uri="{0D108BD9-81ED-4DB2-BD59-A6C34878D82A}">
                    <a16:rowId xmlns:a16="http://schemas.microsoft.com/office/drawing/2014/main" val="158254643"/>
                  </a:ext>
                </a:extLst>
              </a:tr>
              <a:tr h="6897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>
                          <a:effectLst/>
                        </a:rPr>
                        <a:t>Анализ результатов оценивания</a:t>
                      </a:r>
                    </a:p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>
                          <a:effectLst/>
                        </a:rPr>
                        <a:t>Сравнение результатов с обязательным минимумом содержания</a:t>
                      </a:r>
                    </a:p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 dirty="0">
                          <a:effectLst/>
                        </a:rPr>
                        <a:t>Анализ результатов в динамике; сравнение результатов обучающегося с ранее полученным результатом (формирующее оценивание); сравнение результатов обучающегося со стандартами (</a:t>
                      </a:r>
                      <a:r>
                        <a:rPr lang="ru-RU" sz="1100" dirty="0" err="1">
                          <a:effectLst/>
                        </a:rPr>
                        <a:t>суммативное</a:t>
                      </a:r>
                      <a:r>
                        <a:rPr lang="ru-RU" sz="1100" dirty="0">
                          <a:effectLst/>
                        </a:rPr>
                        <a:t> оценивание)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extLst>
                  <a:ext uri="{0D108BD9-81ED-4DB2-BD59-A6C34878D82A}">
                    <a16:rowId xmlns:a16="http://schemas.microsoft.com/office/drawing/2014/main" val="2506761940"/>
                  </a:ext>
                </a:extLst>
              </a:tr>
              <a:tr h="200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>
                          <a:effectLst/>
                        </a:rPr>
                        <a:t>Шкала оценивания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>
                          <a:effectLst/>
                        </a:rPr>
                        <a:t>Пятибалльная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 dirty="0">
                          <a:effectLst/>
                        </a:rPr>
                        <a:t>Разрабатывается образовательной организацией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extLst>
                  <a:ext uri="{0D108BD9-81ED-4DB2-BD59-A6C34878D82A}">
                    <a16:rowId xmlns:a16="http://schemas.microsoft.com/office/drawing/2014/main" val="793689957"/>
                  </a:ext>
                </a:extLst>
              </a:tr>
              <a:tr h="3223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>
                          <a:effectLst/>
                        </a:rPr>
                        <a:t>Критерии оценивания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>
                          <a:effectLst/>
                        </a:rPr>
                        <a:t>Единые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 dirty="0">
                          <a:effectLst/>
                        </a:rPr>
                        <a:t>Разрабатывается образовательной организацией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extLst>
                  <a:ext uri="{0D108BD9-81ED-4DB2-BD59-A6C34878D82A}">
                    <a16:rowId xmlns:a16="http://schemas.microsoft.com/office/drawing/2014/main" val="2307597211"/>
                  </a:ext>
                </a:extLst>
              </a:tr>
              <a:tr h="3634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>
                          <a:effectLst/>
                        </a:rPr>
                        <a:t>Периодичность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>
                          <a:effectLst/>
                        </a:rPr>
                        <a:t>Согласно нормативным документам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 dirty="0">
                          <a:effectLst/>
                        </a:rPr>
                        <a:t>Определяется учителем (формирующее оценивание) согласно оценивания нормативным документам (</a:t>
                      </a:r>
                      <a:r>
                        <a:rPr lang="ru-RU" sz="1100" dirty="0" err="1">
                          <a:effectLst/>
                        </a:rPr>
                        <a:t>суммативное</a:t>
                      </a:r>
                      <a:r>
                        <a:rPr lang="ru-RU" sz="1100" dirty="0">
                          <a:effectLst/>
                        </a:rPr>
                        <a:t> оценивание)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extLst>
                  <a:ext uri="{0D108BD9-81ED-4DB2-BD59-A6C34878D82A}">
                    <a16:rowId xmlns:a16="http://schemas.microsoft.com/office/drawing/2014/main" val="1161584246"/>
                  </a:ext>
                </a:extLst>
              </a:tr>
              <a:tr h="8528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>
                          <a:effectLst/>
                        </a:rPr>
                        <a:t>Участники оценивания</a:t>
                      </a:r>
                    </a:p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>
                          <a:effectLst/>
                        </a:rPr>
                        <a:t>Учителя; администрация; внешние проверяющие организации</a:t>
                      </a:r>
                    </a:p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 dirty="0">
                          <a:effectLst/>
                        </a:rPr>
                        <a:t>Учителя; обучающиеся (самооценка, </a:t>
                      </a:r>
                      <a:r>
                        <a:rPr lang="ru-RU" sz="1100" dirty="0" err="1">
                          <a:effectLst/>
                        </a:rPr>
                        <a:t>взаимооценка</a:t>
                      </a:r>
                      <a:r>
                        <a:rPr lang="ru-RU" sz="1100" dirty="0">
                          <a:effectLst/>
                        </a:rPr>
                        <a:t>); классные руководители; служба сопровождения (психолог, социальный педагог, логопед); органы </a:t>
                      </a:r>
                      <a:r>
                        <a:rPr lang="ru-RU" sz="1100" dirty="0" err="1">
                          <a:effectLst/>
                        </a:rPr>
                        <a:t>соуправления</a:t>
                      </a:r>
                      <a:r>
                        <a:rPr lang="ru-RU" sz="1100" dirty="0">
                          <a:effectLst/>
                        </a:rPr>
                        <a:t> (совет школы); социальные партнёры; администрация образовательной организации; внешние проверяющие организации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extLst>
                  <a:ext uri="{0D108BD9-81ED-4DB2-BD59-A6C34878D82A}">
                    <a16:rowId xmlns:a16="http://schemas.microsoft.com/office/drawing/2014/main" val="4123856545"/>
                  </a:ext>
                </a:extLst>
              </a:tr>
              <a:tr h="6897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>
                          <a:effectLst/>
                        </a:rPr>
                        <a:t>Место фиксации результатов</a:t>
                      </a:r>
                    </a:p>
                    <a:p>
                      <a:pPr fontAlgn="base">
                        <a:lnSpc>
                          <a:spcPct val="107000"/>
                        </a:lnSpc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>
                          <a:effectLst/>
                        </a:rPr>
                        <a:t>Официальные документы: классный журнал (на бумажном носителе); дневник; электронный журнал; аттестат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100" dirty="0">
                          <a:effectLst/>
                        </a:rPr>
                        <a:t>Разрабатываются в образовательной организации: таблицы для фиксации результатов; тетради наблюдений за достижениями обучающихся; электронные порталы и т.д.; электронный дневник; электронный журнал; аттестат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0481" marR="20481" marT="20481" marB="20481" anchor="b"/>
                </a:tc>
                <a:extLst>
                  <a:ext uri="{0D108BD9-81ED-4DB2-BD59-A6C34878D82A}">
                    <a16:rowId xmlns:a16="http://schemas.microsoft.com/office/drawing/2014/main" val="1312039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253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</a:t>
            </a:r>
            <a:r>
              <a:rPr lang="ru-RU" dirty="0" smtClean="0"/>
              <a:t>ормирующее </a:t>
            </a:r>
            <a:r>
              <a:rPr lang="ru-RU" dirty="0"/>
              <a:t>оценивание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ru-RU" dirty="0"/>
              <a:t>должно помогать ребёнку учиться более эффективно и продуктивно;</a:t>
            </a:r>
            <a:endParaRPr lang="ru-RU" dirty="0"/>
          </a:p>
          <a:p>
            <a:pPr lvl="0" fontAlgn="base"/>
            <a:r>
              <a:rPr lang="ru-RU" dirty="0"/>
              <a:t>невозможно без обратной связи учитель – ученик;</a:t>
            </a:r>
            <a:endParaRPr lang="ru-RU" dirty="0"/>
          </a:p>
          <a:p>
            <a:pPr lvl="0" fontAlgn="base"/>
            <a:r>
              <a:rPr lang="ru-RU" dirty="0"/>
              <a:t>может быть и бальным и вербальным;</a:t>
            </a:r>
            <a:endParaRPr lang="ru-RU" dirty="0"/>
          </a:p>
          <a:p>
            <a:pPr lvl="0" fontAlgn="base"/>
            <a:r>
              <a:rPr lang="ru-RU" dirty="0"/>
              <a:t>проводится на основе совместно разработанных учителем и учениками критериев;</a:t>
            </a:r>
            <a:endParaRPr lang="ru-RU" dirty="0"/>
          </a:p>
          <a:p>
            <a:pPr lvl="0" fontAlgn="base"/>
            <a:r>
              <a:rPr lang="ru-RU" dirty="0"/>
              <a:t>позволяет сравнить новые образовательные результаты ребёнка с его предыдущими образовательными результатами;</a:t>
            </a:r>
            <a:endParaRPr lang="ru-RU" dirty="0"/>
          </a:p>
          <a:p>
            <a:r>
              <a:rPr lang="ru-RU" dirty="0"/>
              <a:t>невозможно без использования самооценки и </a:t>
            </a:r>
            <a:r>
              <a:rPr lang="ru-RU" dirty="0" err="1"/>
              <a:t>взаимооценки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271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b="1" dirty="0"/>
              <a:t>Характеристики </a:t>
            </a:r>
            <a:r>
              <a:rPr lang="ru-RU" b="1" dirty="0" smtClean="0"/>
              <a:t>формирующего </a:t>
            </a:r>
            <a:r>
              <a:rPr lang="ru-RU" b="1" dirty="0"/>
              <a:t>оценивания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fontAlgn="base"/>
            <a:r>
              <a:rPr lang="ru-RU" dirty="0"/>
              <a:t>встраивается в процесс преподавания и учения и является их существенной частью;</a:t>
            </a:r>
            <a:endParaRPr lang="ru-RU" dirty="0"/>
          </a:p>
          <a:p>
            <a:pPr lvl="0" fontAlgn="base"/>
            <a:r>
              <a:rPr lang="ru-RU" dirty="0"/>
              <a:t>предполагает обсуждение и общее признание учебных целей учителями и учениками;</a:t>
            </a:r>
            <a:endParaRPr lang="ru-RU" dirty="0"/>
          </a:p>
          <a:p>
            <a:pPr lvl="0" fontAlgn="base"/>
            <a:r>
              <a:rPr lang="ru-RU" dirty="0"/>
              <a:t>нацеливает на то, чтобы помочь ученикам осознавать те учебные стандарты, которых они должны достичь;</a:t>
            </a:r>
            <a:endParaRPr lang="ru-RU" dirty="0"/>
          </a:p>
          <a:p>
            <a:pPr lvl="0" fontAlgn="base"/>
            <a:r>
              <a:rPr lang="ru-RU" dirty="0"/>
              <a:t>вовлекает учеников в </a:t>
            </a:r>
            <a:r>
              <a:rPr lang="ru-RU" dirty="0" err="1"/>
              <a:t>самооценивание</a:t>
            </a:r>
            <a:r>
              <a:rPr lang="ru-RU" dirty="0"/>
              <a:t> или партнёрское оценивание;</a:t>
            </a:r>
            <a:endParaRPr lang="ru-RU" dirty="0"/>
          </a:p>
          <a:p>
            <a:pPr lvl="0" fontAlgn="base"/>
            <a:r>
              <a:rPr lang="ru-RU" dirty="0"/>
              <a:t>обеспечивает обратную связь, которая помогает ученикам осознать, какие следующие шаги в учении им предстоит сделать;</a:t>
            </a:r>
            <a:endParaRPr lang="ru-RU" dirty="0"/>
          </a:p>
          <a:p>
            <a:pPr lvl="0" fontAlgn="base"/>
            <a:r>
              <a:rPr lang="ru-RU" dirty="0"/>
              <a:t>укрепляет уверенность ученика в том, что каждый может добиться улучшений;</a:t>
            </a:r>
            <a:endParaRPr lang="ru-RU" dirty="0"/>
          </a:p>
          <a:p>
            <a:pPr lvl="0" fontAlgn="base"/>
            <a:r>
              <a:rPr lang="ru-RU" dirty="0"/>
              <a:t>вовлекает и учителя, и учеников в процесс рассмотрения и рефлексии данных оценивания.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4699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b="1" dirty="0" smtClean="0"/>
              <a:t>Условия проведения формирующего оценивания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fontAlgn="base"/>
            <a:r>
              <a:rPr lang="ru-RU" dirty="0"/>
              <a:t>задания для оценивания соответствуют содержанию изученного материала;</a:t>
            </a:r>
            <a:endParaRPr lang="ru-RU" dirty="0"/>
          </a:p>
          <a:p>
            <a:pPr lvl="0" fontAlgn="base"/>
            <a:r>
              <a:rPr lang="ru-RU" dirty="0"/>
              <a:t>используются знакомые обучающимся и соответствующие их возрасту формы заданий, составленные таким образом, чтобы выявить возможные проблемы, возникающие в процессе обучения у каждого ученика, и показать учителю очевидность процесса размышления, приведшего к данному результату (как ученик пришёл именно к такому ответу, не является ли его ответ случайным, необдуманным, непонятым самому ученику);</a:t>
            </a:r>
            <a:endParaRPr lang="ru-RU" dirty="0"/>
          </a:p>
          <a:p>
            <a:pPr lvl="0" fontAlgn="base"/>
            <a:r>
              <a:rPr lang="ru-RU" dirty="0"/>
              <a:t>результаты проведённого формирующего оценивания сразу же доступны для учителя и ученика; учитель и ученик будут иметь возможность по результатам оценивания планировать определённые действия, направленные на повышение качества знаний;</a:t>
            </a:r>
            <a:endParaRPr lang="ru-RU" dirty="0"/>
          </a:p>
          <a:p>
            <a:pPr lvl="0" fontAlgn="base"/>
            <a:r>
              <a:rPr lang="ru-RU" dirty="0"/>
              <a:t>процесс формирующего оценивания непрерывен; оно проводится не только по итогам прохождения определённого тематического блока, но и в процессе освоения нового материала: по итогам решения отдельных задач, выполнения заданий, изучения правил и т.д.;</a:t>
            </a:r>
            <a:endParaRPr lang="ru-RU" dirty="0"/>
          </a:p>
          <a:p>
            <a:r>
              <a:rPr lang="ru-RU" dirty="0"/>
              <a:t>достижения обучающихся рассматриваются в их динамике; результаты данного оценивания сравниваются с предыдущими результатами этого же ученика.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6685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b="1" dirty="0"/>
              <a:t>Технология формирующего оценивания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base"/>
            <a:r>
              <a:rPr lang="ru-RU" i="1" dirty="0"/>
              <a:t>Шаг 1. Планирование достижения образовательных результатов обучающихся по </a:t>
            </a:r>
            <a:r>
              <a:rPr lang="ru-RU" i="1" dirty="0" smtClean="0"/>
              <a:t>темам</a:t>
            </a:r>
          </a:p>
          <a:p>
            <a:pPr fontAlgn="base"/>
            <a:r>
              <a:rPr lang="ru-RU" i="1" dirty="0"/>
              <a:t>Шаг 2. Формулировка цели урока как условия достижения образовательных результатов деятельности обучающихся</a:t>
            </a:r>
            <a:endParaRPr lang="ru-RU" dirty="0"/>
          </a:p>
          <a:p>
            <a:pPr fontAlgn="base"/>
            <a:r>
              <a:rPr lang="ru-RU" i="1" dirty="0"/>
              <a:t>Шаг 3. Формулировка задач урока как последовательности шагов деятельности обучающихся</a:t>
            </a:r>
            <a:endParaRPr lang="ru-RU" dirty="0"/>
          </a:p>
          <a:p>
            <a:pPr fontAlgn="base"/>
            <a:r>
              <a:rPr lang="ru-RU" i="1" dirty="0"/>
              <a:t>Шаг 4. Определение конкретных критериев оценивания деятельности обучающихся на уроке</a:t>
            </a:r>
            <a:endParaRPr lang="ru-RU" dirty="0"/>
          </a:p>
          <a:p>
            <a:pPr fontAlgn="base"/>
            <a:r>
              <a:rPr lang="ru-RU" i="1" dirty="0"/>
              <a:t>Шаг 5. Оценивание деятельности обучающихся в соответствии с критериями</a:t>
            </a:r>
            <a:endParaRPr lang="ru-RU" dirty="0"/>
          </a:p>
          <a:p>
            <a:pPr fontAlgn="base"/>
            <a:r>
              <a:rPr lang="ru-RU" i="1" dirty="0"/>
              <a:t>Шаг 6. Осуществление обратной связи</a:t>
            </a:r>
            <a:endParaRPr lang="ru-RU" dirty="0"/>
          </a:p>
          <a:p>
            <a:pPr fontAlgn="base"/>
            <a:r>
              <a:rPr lang="ru-RU" i="1" dirty="0"/>
              <a:t>Шаг 7. Сравнение результатов обучающихся с предыдущим уровнем их достижений</a:t>
            </a:r>
            <a:endParaRPr lang="ru-RU" dirty="0"/>
          </a:p>
          <a:p>
            <a:pPr fontAlgn="base"/>
            <a:r>
              <a:rPr lang="ru-RU" i="1" dirty="0"/>
              <a:t>Шаг 8. Определение места обучающегося на пути достижения поставленной цели</a:t>
            </a:r>
            <a:endParaRPr lang="ru-RU" dirty="0"/>
          </a:p>
          <a:p>
            <a:pPr fontAlgn="base"/>
            <a:r>
              <a:rPr lang="ru-RU" i="1" dirty="0"/>
              <a:t>Шаг 9. Корректировка образовательного маршрута обучающегося</a:t>
            </a:r>
            <a:endParaRPr lang="ru-RU" dirty="0"/>
          </a:p>
          <a:p>
            <a:pPr fontAlgn="base"/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8141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b="1" dirty="0"/>
              <a:t>Преимущества формирующего оценивания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ru-RU" dirty="0"/>
              <a:t>Применяя приёмы формирующего оценивания, преподаватели развивают собственные способности и умения: во-первых, способность понимать, как учится ученик и как его лучше обучать, а во-вторых, умение помогать своим ученикам в развитии навыка самооценки, самоопределения и самоорганизации. Это делает и работу преподавателя, и учебную работу учеников более эффективной.</a:t>
            </a:r>
            <a:endParaRPr lang="ru-RU" dirty="0"/>
          </a:p>
          <a:p>
            <a:pPr fontAlgn="base"/>
            <a:r>
              <a:rPr lang="ru-RU" dirty="0"/>
              <a:t>Формирующее оценивание позволяет вовлечь ученика в систему процесса обучения, дать ему возможность понять его слабые и сильные стороны в этом процессе и, следовательно, повысить его мотивацию к обучению. Кроме того, формирующее оценивание позволяет развить навыки само- и </a:t>
            </a:r>
            <a:r>
              <a:rPr lang="ru-RU" dirty="0" err="1"/>
              <a:t>взаимооценки</a:t>
            </a:r>
            <a:r>
              <a:rPr lang="ru-RU" dirty="0"/>
              <a:t> у обучающихся. Использование формирующего оценивания</a:t>
            </a:r>
            <a:endParaRPr lang="ru-RU" dirty="0"/>
          </a:p>
          <a:p>
            <a:pPr fontAlgn="base"/>
            <a:r>
              <a:rPr lang="ru-RU" dirty="0"/>
              <a:t>позволяет научить школьников вырабатывать собственные стратегии получения необходимых знаний, то есть развивают навык умения учиться самостоятельно.</a:t>
            </a:r>
            <a:endParaRPr lang="ru-RU" dirty="0"/>
          </a:p>
          <a:p>
            <a:pPr fontAlgn="base"/>
            <a:r>
              <a:rPr lang="ru-RU" dirty="0"/>
              <a:t>Ещё одно преимущество формирующего оценивания заключается в том, что само содержание его приёмов направлено на формирование определённых </a:t>
            </a:r>
            <a:r>
              <a:rPr lang="ru-RU" dirty="0" err="1"/>
              <a:t>метапредметных</a:t>
            </a:r>
            <a:r>
              <a:rPr lang="ru-RU" dirty="0"/>
              <a:t> умений (оно само по себе не только оценивает определённые предметные и </a:t>
            </a:r>
            <a:r>
              <a:rPr lang="ru-RU" dirty="0" err="1"/>
              <a:t>метапредметные</a:t>
            </a:r>
            <a:r>
              <a:rPr lang="ru-RU" dirty="0"/>
              <a:t> результаты обучения школьников, но и использует такие методы и приёмы работы, которые сами по себе способствуют достижению этих результатов). В таблице соотнесены этапы технологии формирующего оценивания и </a:t>
            </a:r>
            <a:r>
              <a:rPr lang="ru-RU" dirty="0" err="1"/>
              <a:t>метапредметные</a:t>
            </a:r>
            <a:r>
              <a:rPr lang="ru-RU" dirty="0"/>
              <a:t> образовательные результаты обучающихся, которые могут быть развиты на каждом </a:t>
            </a:r>
            <a:r>
              <a:rPr lang="ru-RU" dirty="0" smtClean="0"/>
              <a:t>этапе.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668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</TotalTime>
  <Words>1735</Words>
  <Application>Microsoft Office PowerPoint</Application>
  <PresentationFormat>Широкоэкранный</PresentationFormat>
  <Paragraphs>154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Times New Roman</vt:lpstr>
      <vt:lpstr>Trebuchet MS</vt:lpstr>
      <vt:lpstr>Wingdings 3</vt:lpstr>
      <vt:lpstr>Аспект</vt:lpstr>
      <vt:lpstr>Техники формирующего оценивания</vt:lpstr>
      <vt:lpstr>Подходы к оцениванию</vt:lpstr>
      <vt:lpstr>Оценка должна:</vt:lpstr>
      <vt:lpstr>Анализ подходов к системе оценивания</vt:lpstr>
      <vt:lpstr>Формирующее оценивание</vt:lpstr>
      <vt:lpstr>Характеристики формирующего оценивания</vt:lpstr>
      <vt:lpstr>Условия проведения формирующего оценивания</vt:lpstr>
      <vt:lpstr>Технология формирующего оценивания</vt:lpstr>
      <vt:lpstr>Преимущества формирующего оценивания</vt:lpstr>
      <vt:lpstr>Методики и инструменты формирующего оценивания</vt:lpstr>
      <vt:lpstr>Методики и инструменты формирующего оценивания</vt:lpstr>
      <vt:lpstr>Методики и инструменты формирующего оценивания</vt:lpstr>
      <vt:lpstr>Методики и инструменты формирующего оценивания</vt:lpstr>
      <vt:lpstr>Методики и инструменты формирующего оценивания</vt:lpstr>
      <vt:lpstr>Метод «Неоконченных предложений»</vt:lpstr>
      <vt:lpstr>Методика «Недельный отчет».</vt:lpstr>
      <vt:lpstr>Методика «Мини-обзор».</vt:lpstr>
      <vt:lpstr>Прием «Индекс-карточки» </vt:lpstr>
      <vt:lpstr>Прием «Одноминутное эссе» 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Техники формирующего оценивания</dc:title>
  <dc:creator>User</dc:creator>
  <cp:lastModifiedBy>User</cp:lastModifiedBy>
  <cp:revision>7</cp:revision>
  <dcterms:created xsi:type="dcterms:W3CDTF">2022-10-17T14:41:22Z</dcterms:created>
  <dcterms:modified xsi:type="dcterms:W3CDTF">2022-10-17T15:32:37Z</dcterms:modified>
</cp:coreProperties>
</file>