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9" r:id="rId3"/>
    <p:sldId id="261" r:id="rId4"/>
    <p:sldId id="263" r:id="rId5"/>
    <p:sldId id="256" r:id="rId6"/>
    <p:sldId id="274" r:id="rId7"/>
    <p:sldId id="285" r:id="rId8"/>
    <p:sldId id="286" r:id="rId9"/>
    <p:sldId id="287" r:id="rId10"/>
    <p:sldId id="273" r:id="rId11"/>
    <p:sldId id="271" r:id="rId12"/>
    <p:sldId id="275" r:id="rId13"/>
    <p:sldId id="276" r:id="rId14"/>
    <p:sldId id="278" r:id="rId15"/>
    <p:sldId id="279" r:id="rId16"/>
    <p:sldId id="291" r:id="rId17"/>
    <p:sldId id="270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8252BB-2C02-4D0E-8A5B-9126E0796A65}">
          <p14:sldIdLst>
            <p14:sldId id="259"/>
            <p14:sldId id="289"/>
            <p14:sldId id="261"/>
            <p14:sldId id="263"/>
            <p14:sldId id="256"/>
            <p14:sldId id="274"/>
            <p14:sldId id="285"/>
            <p14:sldId id="286"/>
            <p14:sldId id="287"/>
            <p14:sldId id="273"/>
            <p14:sldId id="271"/>
            <p14:sldId id="275"/>
            <p14:sldId id="276"/>
            <p14:sldId id="278"/>
            <p14:sldId id="279"/>
            <p14:sldId id="291"/>
            <p14:sldId id="270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Численность кружковцев в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8-4234-8852-FA0C8EA141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Численность кружковцев в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8-4234-8852-FA0C8EA141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Численность кружковцев в 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28-4234-8852-FA0C8EA14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153984"/>
        <c:axId val="32155520"/>
        <c:axId val="0"/>
      </c:bar3DChart>
      <c:catAx>
        <c:axId val="3215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155520"/>
        <c:crosses val="autoZero"/>
        <c:auto val="1"/>
        <c:lblAlgn val="ctr"/>
        <c:lblOffset val="100"/>
        <c:noMultiLvlLbl val="0"/>
      </c:catAx>
      <c:valAx>
        <c:axId val="3215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153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Качественная успеваемость кружковцев в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8-4253-BA3F-007B140CDA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Качественная успеваемость кружковцев в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8-4253-BA3F-007B140CDA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Качественная успеваемость кружковцев в 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8-4253-BA3F-007B140CD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9099392"/>
        <c:axId val="59133952"/>
        <c:axId val="0"/>
      </c:bar3DChart>
      <c:catAx>
        <c:axId val="5909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133952"/>
        <c:crosses val="autoZero"/>
        <c:auto val="1"/>
        <c:lblAlgn val="ctr"/>
        <c:lblOffset val="100"/>
        <c:noMultiLvlLbl val="0"/>
      </c:catAx>
      <c:valAx>
        <c:axId val="5913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099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Поступление кружковцев в ВУЗы в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4-49F2-8728-622F3EA50F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Поступление кружковцев в ВУЗы в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4-49F2-8728-622F3EA50F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Поступление кружковцев в ВУЗы в 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34-49F2-8728-622F3EA50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9096064"/>
        <c:axId val="59110144"/>
        <c:axId val="0"/>
      </c:bar3DChart>
      <c:catAx>
        <c:axId val="5909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110144"/>
        <c:crosses val="autoZero"/>
        <c:auto val="1"/>
        <c:lblAlgn val="ctr"/>
        <c:lblOffset val="100"/>
        <c:noMultiLvlLbl val="0"/>
      </c:catAx>
      <c:valAx>
        <c:axId val="5911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096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B2556-ECDA-4718-B7C1-10344B0183A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0F997-7CFB-46C8-BFC0-C3CF1C7B54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- создание условий для разностороннего развития личности через воспитание патриотизма и гражданской ответственности, воспитание навыков здорового образа жизни;</a:t>
          </a:r>
        </a:p>
        <a:p>
          <a:r>
            <a:rPr lang="ru-RU" sz="2000" dirty="0" smtClean="0">
              <a:solidFill>
                <a:schemeClr val="tx1"/>
              </a:solidFill>
            </a:rPr>
            <a:t>- совершенствование и выработка новых форм и методов подготовки учащихся к безопасному поведению в чрезвычайных ситуациях, по оказанию само- и взаимопомощи, развития их заинтересованности в предотвращении возможных чрезвычайных ситуаций;</a:t>
          </a:r>
        </a:p>
        <a:p>
          <a:r>
            <a:rPr lang="ru-RU" sz="2000" dirty="0" smtClean="0">
              <a:solidFill>
                <a:schemeClr val="tx1"/>
              </a:solidFill>
            </a:rPr>
            <a:t>- воспитание моральных и волевых качеств;</a:t>
          </a:r>
        </a:p>
        <a:p>
          <a:r>
            <a:rPr lang="ru-RU" sz="2000" dirty="0" smtClean="0">
              <a:solidFill>
                <a:schemeClr val="tx1"/>
              </a:solidFill>
            </a:rPr>
            <a:t>- всестороннее физическое развитие;</a:t>
          </a:r>
        </a:p>
        <a:p>
          <a:r>
            <a:rPr lang="ru-RU" sz="2000" dirty="0" smtClean="0">
              <a:solidFill>
                <a:schemeClr val="tx1"/>
              </a:solidFill>
            </a:rPr>
            <a:t>- укрепление здоровья.</a:t>
          </a:r>
        </a:p>
        <a:p>
          <a:endParaRPr lang="ru-RU" sz="1000" dirty="0"/>
        </a:p>
      </dgm:t>
    </dgm:pt>
    <dgm:pt modelId="{5AF10CA3-A3FC-48E2-B907-C8B131AA94A7}" type="parTrans" cxnId="{D9A7AF8F-C3C9-4B60-BD3E-0413EDC17570}">
      <dgm:prSet/>
      <dgm:spPr/>
      <dgm:t>
        <a:bodyPr/>
        <a:lstStyle/>
        <a:p>
          <a:endParaRPr lang="ru-RU"/>
        </a:p>
      </dgm:t>
    </dgm:pt>
    <dgm:pt modelId="{694374C0-B57A-4FA8-A310-B1FEDA01A1AE}" type="sibTrans" cxnId="{D9A7AF8F-C3C9-4B60-BD3E-0413EDC17570}">
      <dgm:prSet/>
      <dgm:spPr/>
      <dgm:t>
        <a:bodyPr/>
        <a:lstStyle/>
        <a:p>
          <a:endParaRPr lang="ru-RU"/>
        </a:p>
      </dgm:t>
    </dgm:pt>
    <dgm:pt modelId="{8D2C3E94-B4B1-456D-AED4-2855E1EB70B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</a:rPr>
            <a:t>Формирование всесторонне развитой личности, воспитание физически и нравственно здорового человека. Создание условий для самореализации, социальной адаптации, оздоровления, мотивационного творческого развития и профессионального самоопределения личности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dirty="0"/>
        </a:p>
      </dgm:t>
    </dgm:pt>
    <dgm:pt modelId="{FC73B51C-8DAA-4AB8-AF5E-4C385C292ED5}" type="sibTrans" cxnId="{293FDB0B-4CAA-4907-84E1-0CEDE3739214}">
      <dgm:prSet/>
      <dgm:spPr/>
      <dgm:t>
        <a:bodyPr/>
        <a:lstStyle/>
        <a:p>
          <a:endParaRPr lang="ru-RU"/>
        </a:p>
      </dgm:t>
    </dgm:pt>
    <dgm:pt modelId="{F150C27C-A850-48D5-83F1-4F8E33E399D1}" type="parTrans" cxnId="{293FDB0B-4CAA-4907-84E1-0CEDE3739214}">
      <dgm:prSet/>
      <dgm:spPr/>
      <dgm:t>
        <a:bodyPr/>
        <a:lstStyle/>
        <a:p>
          <a:endParaRPr lang="ru-RU"/>
        </a:p>
      </dgm:t>
    </dgm:pt>
    <dgm:pt modelId="{C9FB6279-7AE0-4FC7-987A-2CF7C0F66C3E}" type="pres">
      <dgm:prSet presAssocID="{35FB2556-ECDA-4718-B7C1-10344B0183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29ADF2-4637-4848-95DF-F4880B95F813}" type="pres">
      <dgm:prSet presAssocID="{8D2C3E94-B4B1-456D-AED4-2855E1EB70BC}" presName="comp" presStyleCnt="0"/>
      <dgm:spPr/>
    </dgm:pt>
    <dgm:pt modelId="{536C9BD6-4FA2-4E52-8FDB-11B8DAA2B427}" type="pres">
      <dgm:prSet presAssocID="{8D2C3E94-B4B1-456D-AED4-2855E1EB70BC}" presName="box" presStyleLbl="node1" presStyleIdx="0" presStyleCnt="2" custScaleY="67704"/>
      <dgm:spPr/>
      <dgm:t>
        <a:bodyPr/>
        <a:lstStyle/>
        <a:p>
          <a:endParaRPr lang="ru-RU"/>
        </a:p>
      </dgm:t>
    </dgm:pt>
    <dgm:pt modelId="{FA13EA5F-9AF1-484E-99EE-2662BBAC59A8}" type="pres">
      <dgm:prSet presAssocID="{8D2C3E94-B4B1-456D-AED4-2855E1EB70BC}" presName="img" presStyleLbl="fgImgPlace1" presStyleIdx="0" presStyleCnt="2" custScaleX="94699" custScaleY="18785" custLinFactNeighborX="-11496" custLinFactNeighborY="-30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6E3905-F25D-4962-8786-0F453070634D}" type="pres">
      <dgm:prSet presAssocID="{8D2C3E94-B4B1-456D-AED4-2855E1EB70B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1EC89-A5C7-415D-92E3-B3D57F372C62}" type="pres">
      <dgm:prSet presAssocID="{FC73B51C-8DAA-4AB8-AF5E-4C385C292ED5}" presName="spacer" presStyleCnt="0"/>
      <dgm:spPr/>
    </dgm:pt>
    <dgm:pt modelId="{650EE828-97AA-4EEE-8EE2-2951A59BF7E9}" type="pres">
      <dgm:prSet presAssocID="{9970F997-7CFB-46C8-BFC0-C3CF1C7B5488}" presName="comp" presStyleCnt="0"/>
      <dgm:spPr/>
    </dgm:pt>
    <dgm:pt modelId="{9E7E19A7-B40C-42D2-ACB7-94E12E90E87C}" type="pres">
      <dgm:prSet presAssocID="{9970F997-7CFB-46C8-BFC0-C3CF1C7B5488}" presName="box" presStyleLbl="node1" presStyleIdx="1" presStyleCnt="2" custScaleY="163755"/>
      <dgm:spPr/>
      <dgm:t>
        <a:bodyPr/>
        <a:lstStyle/>
        <a:p>
          <a:endParaRPr lang="ru-RU"/>
        </a:p>
      </dgm:t>
    </dgm:pt>
    <dgm:pt modelId="{EC46A56D-0CC9-40CF-8DD1-6A4AC2127ABF}" type="pres">
      <dgm:prSet presAssocID="{9970F997-7CFB-46C8-BFC0-C3CF1C7B5488}" presName="img" presStyleLbl="fgImgPlace1" presStyleIdx="1" presStyleCnt="2" custScaleX="91150" custScaleY="24982" custLinFactNeighborX="-13270" custLinFactNeighborY="6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3C71991-A4F3-4A73-ACF1-F99B91FD4C9D}" type="pres">
      <dgm:prSet presAssocID="{9970F997-7CFB-46C8-BFC0-C3CF1C7B548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ED560-A112-4CE8-95A7-F1E99F4FBDAE}" type="presOf" srcId="{35FB2556-ECDA-4718-B7C1-10344B0183AE}" destId="{C9FB6279-7AE0-4FC7-987A-2CF7C0F66C3E}" srcOrd="0" destOrd="0" presId="urn:microsoft.com/office/officeart/2005/8/layout/vList4#1"/>
    <dgm:cxn modelId="{293FDB0B-4CAA-4907-84E1-0CEDE3739214}" srcId="{35FB2556-ECDA-4718-B7C1-10344B0183AE}" destId="{8D2C3E94-B4B1-456D-AED4-2855E1EB70BC}" srcOrd="0" destOrd="0" parTransId="{F150C27C-A850-48D5-83F1-4F8E33E399D1}" sibTransId="{FC73B51C-8DAA-4AB8-AF5E-4C385C292ED5}"/>
    <dgm:cxn modelId="{C7D87F4F-74F3-4B14-B901-7B5813FD1C90}" type="presOf" srcId="{8D2C3E94-B4B1-456D-AED4-2855E1EB70BC}" destId="{536C9BD6-4FA2-4E52-8FDB-11B8DAA2B427}" srcOrd="0" destOrd="0" presId="urn:microsoft.com/office/officeart/2005/8/layout/vList4#1"/>
    <dgm:cxn modelId="{D9A7AF8F-C3C9-4B60-BD3E-0413EDC17570}" srcId="{35FB2556-ECDA-4718-B7C1-10344B0183AE}" destId="{9970F997-7CFB-46C8-BFC0-C3CF1C7B5488}" srcOrd="1" destOrd="0" parTransId="{5AF10CA3-A3FC-48E2-B907-C8B131AA94A7}" sibTransId="{694374C0-B57A-4FA8-A310-B1FEDA01A1AE}"/>
    <dgm:cxn modelId="{51A0D23E-F60B-42CC-B6B4-1F2DBE557066}" type="presOf" srcId="{8D2C3E94-B4B1-456D-AED4-2855E1EB70BC}" destId="{2F6E3905-F25D-4962-8786-0F453070634D}" srcOrd="1" destOrd="0" presId="urn:microsoft.com/office/officeart/2005/8/layout/vList4#1"/>
    <dgm:cxn modelId="{C54A678F-C3BD-4643-AF58-26088BE1D55F}" type="presOf" srcId="{9970F997-7CFB-46C8-BFC0-C3CF1C7B5488}" destId="{73C71991-A4F3-4A73-ACF1-F99B91FD4C9D}" srcOrd="1" destOrd="0" presId="urn:microsoft.com/office/officeart/2005/8/layout/vList4#1"/>
    <dgm:cxn modelId="{6A2EA2EC-E11E-4845-8743-A26AFFD6ED10}" type="presOf" srcId="{9970F997-7CFB-46C8-BFC0-C3CF1C7B5488}" destId="{9E7E19A7-B40C-42D2-ACB7-94E12E90E87C}" srcOrd="0" destOrd="0" presId="urn:microsoft.com/office/officeart/2005/8/layout/vList4#1"/>
    <dgm:cxn modelId="{A41B413D-A8EC-4093-94FE-2E365C7D4546}" type="presParOf" srcId="{C9FB6279-7AE0-4FC7-987A-2CF7C0F66C3E}" destId="{FE29ADF2-4637-4848-95DF-F4880B95F813}" srcOrd="0" destOrd="0" presId="urn:microsoft.com/office/officeart/2005/8/layout/vList4#1"/>
    <dgm:cxn modelId="{CA6363FE-43C0-489F-BF05-28DA98BACBFA}" type="presParOf" srcId="{FE29ADF2-4637-4848-95DF-F4880B95F813}" destId="{536C9BD6-4FA2-4E52-8FDB-11B8DAA2B427}" srcOrd="0" destOrd="0" presId="urn:microsoft.com/office/officeart/2005/8/layout/vList4#1"/>
    <dgm:cxn modelId="{F8F9D8D1-E795-4A15-966A-0136E9DC40DD}" type="presParOf" srcId="{FE29ADF2-4637-4848-95DF-F4880B95F813}" destId="{FA13EA5F-9AF1-484E-99EE-2662BBAC59A8}" srcOrd="1" destOrd="0" presId="urn:microsoft.com/office/officeart/2005/8/layout/vList4#1"/>
    <dgm:cxn modelId="{C7E55916-9E91-4C82-8B02-2A51F3CB4957}" type="presParOf" srcId="{FE29ADF2-4637-4848-95DF-F4880B95F813}" destId="{2F6E3905-F25D-4962-8786-0F453070634D}" srcOrd="2" destOrd="0" presId="urn:microsoft.com/office/officeart/2005/8/layout/vList4#1"/>
    <dgm:cxn modelId="{27814855-77B0-4E79-BE04-C2E6252B765F}" type="presParOf" srcId="{C9FB6279-7AE0-4FC7-987A-2CF7C0F66C3E}" destId="{0551EC89-A5C7-415D-92E3-B3D57F372C62}" srcOrd="1" destOrd="0" presId="urn:microsoft.com/office/officeart/2005/8/layout/vList4#1"/>
    <dgm:cxn modelId="{53EFAA9F-99B3-4016-A797-3A1F3F9FA935}" type="presParOf" srcId="{C9FB6279-7AE0-4FC7-987A-2CF7C0F66C3E}" destId="{650EE828-97AA-4EEE-8EE2-2951A59BF7E9}" srcOrd="2" destOrd="0" presId="urn:microsoft.com/office/officeart/2005/8/layout/vList4#1"/>
    <dgm:cxn modelId="{5B119E1C-37BD-48DC-B5AD-80D352E2BD1F}" type="presParOf" srcId="{650EE828-97AA-4EEE-8EE2-2951A59BF7E9}" destId="{9E7E19A7-B40C-42D2-ACB7-94E12E90E87C}" srcOrd="0" destOrd="0" presId="urn:microsoft.com/office/officeart/2005/8/layout/vList4#1"/>
    <dgm:cxn modelId="{C2537A94-3349-44AE-8904-615BD2167D2A}" type="presParOf" srcId="{650EE828-97AA-4EEE-8EE2-2951A59BF7E9}" destId="{EC46A56D-0CC9-40CF-8DD1-6A4AC2127ABF}" srcOrd="1" destOrd="0" presId="urn:microsoft.com/office/officeart/2005/8/layout/vList4#1"/>
    <dgm:cxn modelId="{499EB812-4BE6-4619-8DAE-4DBD72E449D4}" type="presParOf" srcId="{650EE828-97AA-4EEE-8EE2-2951A59BF7E9}" destId="{73C71991-A4F3-4A73-ACF1-F99B91FD4C9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C9BD6-4FA2-4E52-8FDB-11B8DAA2B427}">
      <dsp:nvSpPr>
        <dsp:cNvPr id="0" name=""/>
        <dsp:cNvSpPr/>
      </dsp:nvSpPr>
      <dsp:spPr>
        <a:xfrm>
          <a:off x="0" y="0"/>
          <a:ext cx="8136904" cy="1776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</a:rPr>
            <a:t>Формирование всесторонне развитой личности, воспитание физически и нравственно здорового человека. Создание условий для самореализации, социальной адаптации, оздоровления, мотивационного творческого развития и профессионального самоопределения личности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889759" y="0"/>
        <a:ext cx="6247144" cy="1776411"/>
      </dsp:txXfrm>
    </dsp:sp>
    <dsp:sp modelId="{FA13EA5F-9AF1-484E-99EE-2662BBAC59A8}">
      <dsp:nvSpPr>
        <dsp:cNvPr id="0" name=""/>
        <dsp:cNvSpPr/>
      </dsp:nvSpPr>
      <dsp:spPr>
        <a:xfrm>
          <a:off x="118429" y="626089"/>
          <a:ext cx="1541113" cy="3943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E19A7-B40C-42D2-ACB7-94E12E90E87C}">
      <dsp:nvSpPr>
        <dsp:cNvPr id="0" name=""/>
        <dsp:cNvSpPr/>
      </dsp:nvSpPr>
      <dsp:spPr>
        <a:xfrm>
          <a:off x="0" y="2038790"/>
          <a:ext cx="8136904" cy="429658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создание условий для разностороннего развития личности через воспитание патриотизма и гражданской ответственности, воспитание навыков здорового образа жизни;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совершенствование и выработка новых форм и методов подготовки учащихся к безопасному поведению в чрезвычайных ситуациях, по оказанию само- и взаимопомощи, развития их заинтересованности в предотвращении возможных чрезвычайных ситуаций;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воспитание моральных и волевых качеств;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всестороннее физическое развитие;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укрепление здоровья.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889759" y="2038790"/>
        <a:ext cx="6247144" cy="4296589"/>
      </dsp:txXfrm>
    </dsp:sp>
    <dsp:sp modelId="{EC46A56D-0CC9-40CF-8DD1-6A4AC2127ABF}">
      <dsp:nvSpPr>
        <dsp:cNvPr id="0" name=""/>
        <dsp:cNvSpPr/>
      </dsp:nvSpPr>
      <dsp:spPr>
        <a:xfrm>
          <a:off x="118437" y="3926176"/>
          <a:ext cx="1483357" cy="5243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858312" cy="621510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Муниципальное автономное общеобразовательное учреждение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err="1" smtClean="0">
                <a:solidFill>
                  <a:schemeClr val="tx1"/>
                </a:solidFill>
                <a:effectLst/>
                <a:latin typeface="+mn-lt"/>
              </a:rPr>
              <a:t>Банниковская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 средняя общеобразовательная школа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«Юный спасатель»</a:t>
            </a:r>
            <a:br>
              <a:rPr lang="ru-RU" sz="18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                                       Ракитин Виктор Викторович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                                            учитель физической культуры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                                                           высшая квалификационная категория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err="1" smtClean="0">
                <a:solidFill>
                  <a:schemeClr val="tx1"/>
                </a:solidFill>
                <a:effectLst/>
                <a:latin typeface="+mn-lt"/>
              </a:rPr>
              <a:t>Банниково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2022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6572272"/>
            <a:ext cx="7772400" cy="7143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8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tx1"/>
                </a:solidFill>
              </a:rPr>
              <a:t>Этап № 2 «Электрик»</a:t>
            </a:r>
          </a:p>
        </p:txBody>
      </p:sp>
      <p:pic>
        <p:nvPicPr>
          <p:cNvPr id="10242" name="Picture 2" descr="C:\Users\Admin\Desktop\IMG_0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235200" cy="29819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IMG_0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232248" cy="297516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IMG_0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3157"/>
            <a:ext cx="2981325" cy="2235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IMG_0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1527"/>
            <a:ext cx="2132682" cy="284458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esktop\IMG_0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235200" cy="29813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  <a:effectLst/>
              </a:rPr>
              <a:t>«Поисково-спасательные работы техногенного характера»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9218" name="Picture 2" descr="C:\Users\Admin\Desktop\IMG_0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391">
            <a:off x="467543" y="1520617"/>
            <a:ext cx="3312603" cy="248433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IMG_0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193">
            <a:off x="5281486" y="1508655"/>
            <a:ext cx="3263088" cy="244827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IMG_0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57" y="4099210"/>
            <a:ext cx="3033195" cy="227578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esktop\IMG_0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94" y="4005064"/>
            <a:ext cx="3158674" cy="236993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797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Поисково-спасательные работы в природной среде </a:t>
            </a:r>
          </a:p>
        </p:txBody>
      </p:sp>
      <p:pic>
        <p:nvPicPr>
          <p:cNvPr id="11266" name="Picture 2" descr="C:\Users\Admin\Desktop\DSCN2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16" y="4184547"/>
            <a:ext cx="2227932" cy="167258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IMG_0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739026"/>
            <a:ext cx="2860495" cy="214537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IMG_0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8044"/>
            <a:ext cx="2794000" cy="37242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esktop\DSCN24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91" y="1628800"/>
            <a:ext cx="2233612" cy="16764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esktop\DSCN118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1556792"/>
            <a:ext cx="2736305" cy="205316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Промальп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»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dmin\Desktop\20160916-005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96" y="1340768"/>
            <a:ext cx="2952328" cy="221424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20160916-002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51916"/>
            <a:ext cx="3012417" cy="225931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20160916-005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456384" cy="259228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esktop\20160916-005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93" y="3862503"/>
            <a:ext cx="3664967" cy="274872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tx1"/>
                </a:solidFill>
              </a:rPr>
              <a:t>Этап № </a:t>
            </a:r>
            <a:r>
              <a:rPr lang="ru-RU" sz="2800" u="sng" dirty="0" smtClean="0">
                <a:solidFill>
                  <a:schemeClr val="tx1"/>
                </a:solidFill>
              </a:rPr>
              <a:t>4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«ДТП</a:t>
            </a:r>
            <a:r>
              <a:rPr lang="ru-RU" sz="2800" dirty="0">
                <a:solidFill>
                  <a:schemeClr val="tx1"/>
                </a:solidFill>
                <a:effectLst/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Admin\Desktop\20160916-01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1896"/>
            <a:ext cx="2896755" cy="217256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20160916-01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76" y="1474642"/>
            <a:ext cx="2816741" cy="211255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20160916-016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23" y="3969406"/>
            <a:ext cx="2983394" cy="223754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Admin\Desktop\20160916-016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90" y="1547338"/>
            <a:ext cx="2542868" cy="190715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Admin\Desktop\20160916-014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4631"/>
            <a:ext cx="2896755" cy="217256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F:\ФОТО ЮС\фото ЮС-2016\20160916-0168.jpe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90" y="4319653"/>
            <a:ext cx="2473080" cy="18548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Дистанция «ПСР на акватории»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20160917-005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6281"/>
            <a:ext cx="3325382" cy="249403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20160917-005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7967"/>
            <a:ext cx="3121025" cy="234076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esktop\20160917-006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81" y="1124743"/>
            <a:ext cx="4195068" cy="31463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esktop\20160917-006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09" y="4509120"/>
            <a:ext cx="2291606" cy="171870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dmin\Desktop\20160917-007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19"/>
            <a:ext cx="2291607" cy="171870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7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Результативность</a:t>
            </a:r>
            <a:br>
              <a:rPr lang="ru-RU" sz="37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lnSpcReduction="10000"/>
          </a:bodyPr>
          <a:lstStyle/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3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1. Диплом за 1 место на дистанции «Комбинированная- пожарная эстафета» в Открытых областных соревнованиях «Школа безопасности» на Кубок Героя России В.И. </a:t>
            </a:r>
            <a:r>
              <a:rPr lang="ru-RU" altLang="ru-RU" sz="13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Шарпатова</a:t>
            </a:r>
            <a:r>
              <a:rPr lang="ru-RU" altLang="ru-RU" sz="13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(гр. А)  </a:t>
            </a:r>
            <a:r>
              <a:rPr lang="ru-RU" altLang="ru-RU" sz="13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3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26  по 28  апреля 2019г. 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3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2. Диплом за 2 место на дистанции «Кросс» в Открытых областных соревнованиях «Школа безопасности» на Кубок Героя России В.И. </a:t>
            </a:r>
            <a:r>
              <a:rPr lang="ru-RU" altLang="ru-RU" sz="13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Шарпатова</a:t>
            </a:r>
            <a:r>
              <a:rPr lang="ru-RU" altLang="ru-RU" sz="13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(гр. А) . </a:t>
            </a:r>
            <a:r>
              <a:rPr lang="ru-RU" altLang="ru-RU" sz="13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3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26  по 28  апреля 2019г.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3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3. Диплом за 3 место на дистанции «Конкурсная программа» в Открытых областных соревнованиях «Школа безопасности» на Кубок Героя России В.И. </a:t>
            </a:r>
            <a:r>
              <a:rPr lang="ru-RU" altLang="ru-RU" sz="13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Шарпатова</a:t>
            </a:r>
            <a:r>
              <a:rPr lang="ru-RU" altLang="ru-RU" sz="13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(гр. А) . </a:t>
            </a:r>
            <a:r>
              <a:rPr lang="ru-RU" altLang="ru-RU" sz="13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3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26  по 28  апреля 2019г. 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4. Диплом за 1 место на дистанции «Ночное ориентирование» в Открытых областных соревнованиях «Школа безопасности» на Кубок Героя России В.И.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Шарпатова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(гр. Б).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26  по 28  апреля 2019г. 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5. Диплом за 2 место на дистанции «Кросс» в Открытых областных соревнованиях «Школа безопасности» на Кубок Героя России В.И.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Шарпатова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(гр. Б).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26  по 28  апреля 2019г. 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6. Диплом за 3 место в Открытых областных соревнованиях «Школа безопасности» на Кубок Героя России В.И.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Шарпатова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(гр. Б).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26  по 28  апреля 2019г. 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7. Диплом 2 степени в 22 Спартакиаде учащихся Тюменской области по спортивному туризму (2 группа)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24 мая 2019г.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8. Диплом за 3 место в соревнованиях по виду «Кросс 1 километр» в Открытых областных соревнованиях «Юный спасатель» (старшие).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24  по 26  сентября 2021г. 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9. Диплом за 2 место в соревнованиях по виду «Комбинированное силовое упражнение» в Открытых областных соревнованиях «Юный спасатель» (старшие).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24  по 26  сентября 2021г. 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10. Диплом за 3 место в соревнованиях по виду «ПСР в природной среде» в Открытых областных соревнованиях «Юный спасатель» (старшие).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24  по 26  сентября 2021г.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11. Диплом за 3 место в соревнованиях по виду «ПСР техногенного характера» в Открытых областных соревнованиях «Юный спасатель» (старшие).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24  по 26  сентября 2021г. 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12. Диплом за 2 место в Общекомандном зачете Открытых областных соревнованиях «Юный спасатель» (старшие). </a:t>
            </a:r>
            <a:r>
              <a:rPr lang="ru-RU" altLang="ru-RU" sz="1200" dirty="0" err="1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г.Тюмень</a:t>
            </a:r>
            <a:r>
              <a:rPr lang="ru-RU" altLang="ru-RU" sz="1200" dirty="0">
                <a:solidFill>
                  <a:srgbClr val="8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ГАУ ДО ТО "РЦДППВ "Аванпост" с  24  по 26  сентября 2021г.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08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41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Вместе – мы сила, вместе-команда.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728246"/>
          </a:xfrm>
        </p:spPr>
      </p:pic>
    </p:spTree>
    <p:extLst>
      <p:ext uri="{BB962C8B-B14F-4D97-AF65-F5344CB8AC3E}">
        <p14:creationId xmlns:p14="http://schemas.microsoft.com/office/powerpoint/2010/main" val="40402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effectLst/>
                <a:latin typeface="+mn-lt"/>
              </a:rPr>
              <a:t>МАОУ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+mn-lt"/>
              </a:rPr>
              <a:t>Банниковская</a:t>
            </a:r>
            <a:r>
              <a:rPr lang="ru-RU" b="0" dirty="0" smtClean="0">
                <a:solidFill>
                  <a:schemeClr val="tx1"/>
                </a:solidFill>
                <a:effectLst/>
                <a:latin typeface="+mn-lt"/>
              </a:rPr>
              <a:t> СОШ</a:t>
            </a:r>
            <a:endParaRPr lang="ru-RU" b="0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928958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Скажи мне — и я забуду, покажи мне — и я запомню, дай мне сделать — и я пойму. </a:t>
            </a:r>
            <a:br>
              <a:rPr lang="ru-RU" dirty="0" smtClean="0"/>
            </a:br>
            <a:r>
              <a:rPr lang="ru-RU" dirty="0" smtClean="0"/>
              <a:t>Конфуций</a:t>
            </a:r>
            <a:endParaRPr lang="ru-RU" dirty="0"/>
          </a:p>
        </p:txBody>
      </p:sp>
      <p:pic>
        <p:nvPicPr>
          <p:cNvPr id="1026" name="Picture 2" descr="C:\Users\Виктор\Desktop\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71546"/>
            <a:ext cx="762000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820472" cy="612068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000" dirty="0"/>
              <a:t>В настоящее время одна из важнейших задач –обеспечение безопасности жизни и здоровья детей, поэтому подготовка детей к действиям в экстремальных условиях –важнейшая составляющая воспитания и социализации подростков. Самое важное–научить детей правилам жизни во взрослом мире. Речь идет не столько о заучивании детьми правил, сколько о воспитании. Только выполнение правил безопасного </a:t>
            </a:r>
            <a:r>
              <a:rPr lang="ru-RU" sz="4000" dirty="0" smtClean="0"/>
              <a:t>поведения </a:t>
            </a:r>
            <a:r>
              <a:rPr lang="ru-RU" sz="4000" dirty="0"/>
              <a:t>без осознания механизма возникновения чрезвычайного происшествия и правильного действия в каждой конкретной ситуации, без самодисциплины и самоконтроля не может гарантировать </a:t>
            </a:r>
            <a:r>
              <a:rPr lang="ru-RU" sz="4000" dirty="0" smtClean="0"/>
              <a:t>безопасности. Все </a:t>
            </a:r>
            <a:r>
              <a:rPr lang="ru-RU" sz="4000" dirty="0"/>
              <a:t>это стало предпосылками к созданию программы </a:t>
            </a:r>
            <a:r>
              <a:rPr lang="ru-RU" sz="4000" dirty="0" smtClean="0"/>
              <a:t>«</a:t>
            </a:r>
            <a:r>
              <a:rPr lang="ru-RU" sz="4000" dirty="0"/>
              <a:t>Юный спасатель».</a:t>
            </a:r>
          </a:p>
          <a:p>
            <a:pPr algn="just"/>
            <a:r>
              <a:rPr lang="ru-RU" sz="4000" dirty="0" smtClean="0"/>
              <a:t>Программа «Юный спасатель» содействуют умственному и физическому развитию, укреплению здоровья, является важным этапом обеспечения социальной защиты человека. Ее реализация призвана повысить информированность детей в области чрезвычайных ситуаций, дать им практические навыки по защите , способствует снижению травматизма среди обучающихся от вредных и опасных факторов окружающей среды, помогает вырабатывать у них психологическую устойчивость в чрезвычайных ситуациях, играет важную роль в военно-патриотическом воспитании школьников, в подготовке молодежи к защите Родины, а также бережное отношение к себе и окружающей среде.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0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solidFill>
                  <a:schemeClr val="tx1"/>
                </a:solidFill>
                <a:effectLst/>
              </a:rPr>
              <a:t>Кружок «Юный спасатель»</a:t>
            </a:r>
            <a:br>
              <a:rPr lang="ru-RU" sz="36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Спортивно-туристическое направление</a:t>
            </a:r>
            <a:endParaRPr lang="ru-RU" sz="2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340768"/>
            <a:ext cx="5004048" cy="5184576"/>
          </a:xfrm>
        </p:spPr>
        <p:txBody>
          <a:bodyPr>
            <a:normAutofit fontScale="62500" lnSpcReduction="20000"/>
          </a:bodyPr>
          <a:lstStyle/>
          <a:p>
            <a:pPr marL="17463" indent="-17463" algn="just">
              <a:buNone/>
            </a:pPr>
            <a:r>
              <a:rPr lang="ru-RU" sz="2800" dirty="0" smtClean="0"/>
              <a:t>Логотип представляет собой форму круга синего цвета, окаймленного полоской красного цвета. В центре находится земной шар с изображением карты России с использованием цветовой гаммы Российского флага. В верхней части шара нанесена надпись латинскими буквами слово «SOS». В центре расположена малая эмблема МЧС России, наложенная на изображение земного шара.</a:t>
            </a:r>
          </a:p>
          <a:p>
            <a:pPr marL="17463" indent="-17463" algn="just">
              <a:buNone/>
            </a:pPr>
            <a:r>
              <a:rPr lang="ru-RU" sz="2800" dirty="0" smtClean="0"/>
              <a:t> Логотип округлой формы означает жизнь и вечность.</a:t>
            </a:r>
          </a:p>
          <a:p>
            <a:pPr marL="17463" indent="-17463" algn="just">
              <a:buNone/>
            </a:pPr>
            <a:r>
              <a:rPr lang="ru-RU" sz="2800" dirty="0" smtClean="0"/>
              <a:t>Преобладающие цвета–белый,  синий, красный. В цветовой символике российского флага белый цвет олицетворяет чистоту, независимость и свободу, благородство; голубой–небесный цвет честность, верность, безупречность и целомудрие, образ небесного, Богородицы; цвет означает смелость, мужество, великодушие и любовь к родине. Красный цвет-символ </a:t>
            </a:r>
            <a:r>
              <a:rPr lang="ru-RU" sz="2800" dirty="0" err="1" smtClean="0"/>
              <a:t>державности</a:t>
            </a:r>
            <a:r>
              <a:rPr lang="ru-RU" sz="2800" dirty="0" smtClean="0"/>
              <a:t>.  Эмблема МЧС </a:t>
            </a:r>
            <a:r>
              <a:rPr lang="ru-RU" sz="2800" dirty="0" err="1" smtClean="0"/>
              <a:t>России-символ</a:t>
            </a:r>
            <a:r>
              <a:rPr lang="ru-RU" sz="2800" dirty="0" smtClean="0"/>
              <a:t> защищенности, надежности. Надпись </a:t>
            </a:r>
            <a:r>
              <a:rPr lang="en-US" sz="2800" dirty="0" smtClean="0"/>
              <a:t>SOS</a:t>
            </a:r>
            <a:r>
              <a:rPr lang="ru-RU" sz="2800" dirty="0" smtClean="0"/>
              <a:t>-готовность прийти на помощь.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39551" y="2060848"/>
            <a:ext cx="3283685" cy="3240360"/>
            <a:chOff x="1187624" y="31440"/>
            <a:chExt cx="6153244" cy="607205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1440"/>
              <a:ext cx="6153244" cy="607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 descr="C:\Users\Admin\Desktop\rossiya_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833" y="918515"/>
              <a:ext cx="4382004" cy="4534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636912"/>
              <a:ext cx="2045202" cy="2395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310" y="1589270"/>
              <a:ext cx="1436309" cy="73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05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09060451"/>
              </p:ext>
            </p:extLst>
          </p:nvPr>
        </p:nvGraphicFramePr>
        <p:xfrm>
          <a:off x="683568" y="260648"/>
          <a:ext cx="813690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1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Материально-техническая база</a:t>
            </a:r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6" y="423730"/>
            <a:ext cx="6950720" cy="611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24" y="4244901"/>
            <a:ext cx="1618293" cy="161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32" y="2588124"/>
            <a:ext cx="1783085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82" y="908720"/>
            <a:ext cx="335839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51" y="2780928"/>
            <a:ext cx="1590281" cy="15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21" y="4338327"/>
            <a:ext cx="680516" cy="6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36" y="5043879"/>
            <a:ext cx="746486" cy="81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50" y="4371209"/>
            <a:ext cx="1407533" cy="14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Численность кружка 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575829"/>
              </p:ext>
            </p:extLst>
          </p:nvPr>
        </p:nvGraphicFramePr>
        <p:xfrm>
          <a:off x="457200" y="1600200"/>
          <a:ext cx="8229600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Качественная успеваемость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61498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Поступление в ВУЗы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04080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666</TotalTime>
  <Words>993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Microsoft YaHei</vt:lpstr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Муниципальное автономное общеобразовательное учреждение  Банниковская средняя общеобразовательная школа       «Юный спасатель»                                             Ракитин Виктор Викторович                                             учитель физической культуры                                                            высшая квалификационная категория  Банниково 2022 </vt:lpstr>
      <vt:lpstr>МАОУ Банниковская СОШ</vt:lpstr>
      <vt:lpstr>Презентация PowerPoint</vt:lpstr>
      <vt:lpstr>Кружок «Юный спасатель» Спортивно-туристическое направление</vt:lpstr>
      <vt:lpstr>Презентация PowerPoint</vt:lpstr>
      <vt:lpstr>Материально-техническая база</vt:lpstr>
      <vt:lpstr>Численность кружка </vt:lpstr>
      <vt:lpstr>Качественная успеваемость</vt:lpstr>
      <vt:lpstr>Поступление в ВУЗы</vt:lpstr>
      <vt:lpstr>Этап № 2 «Электрик»</vt:lpstr>
      <vt:lpstr>«Поисково-спасательные работы техногенного характера» </vt:lpstr>
      <vt:lpstr>Поисково-спасательные работы в природной среде </vt:lpstr>
      <vt:lpstr>«Промальп»</vt:lpstr>
      <vt:lpstr>Этап № 4«ДТП»</vt:lpstr>
      <vt:lpstr>Дистанция «ПСР на акватории»</vt:lpstr>
      <vt:lpstr>Результативность </vt:lpstr>
      <vt:lpstr>Вместе – мы сила, вместе-команда.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Банниковская СОШ</dc:title>
  <dc:creator>-</dc:creator>
  <cp:lastModifiedBy>Учитель</cp:lastModifiedBy>
  <cp:revision>68</cp:revision>
  <dcterms:created xsi:type="dcterms:W3CDTF">2017-01-20T03:55:03Z</dcterms:created>
  <dcterms:modified xsi:type="dcterms:W3CDTF">2022-01-24T10:26:06Z</dcterms:modified>
</cp:coreProperties>
</file>