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76" r:id="rId7"/>
    <p:sldId id="261" r:id="rId8"/>
    <p:sldId id="262" r:id="rId9"/>
    <p:sldId id="263" r:id="rId10"/>
    <p:sldId id="264" r:id="rId11"/>
    <p:sldId id="265" r:id="rId12"/>
    <p:sldId id="268" r:id="rId13"/>
    <p:sldId id="279" r:id="rId14"/>
    <p:sldId id="284" r:id="rId15"/>
    <p:sldId id="266" r:id="rId16"/>
    <p:sldId id="282" r:id="rId17"/>
    <p:sldId id="275" r:id="rId18"/>
    <p:sldId id="267" r:id="rId19"/>
    <p:sldId id="281" r:id="rId20"/>
    <p:sldId id="285" r:id="rId21"/>
    <p:sldId id="283" r:id="rId22"/>
    <p:sldId id="286" r:id="rId23"/>
    <p:sldId id="269" r:id="rId24"/>
    <p:sldId id="270" r:id="rId25"/>
    <p:sldId id="271" r:id="rId26"/>
    <p:sldId id="272" r:id="rId27"/>
    <p:sldId id="273" r:id="rId28"/>
    <p:sldId id="274" r:id="rId29"/>
    <p:sldId id="287" r:id="rId30"/>
    <p:sldId id="277" r:id="rId31"/>
    <p:sldId id="278" r:id="rId32"/>
    <p:sldId id="280" r:id="rId33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640000"/>
    <a:srgbClr val="996633"/>
    <a:srgbClr val="73611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3" d="100"/>
          <a:sy n="93" d="100"/>
        </p:scale>
        <p:origin x="-45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199" y="665163"/>
            <a:ext cx="470816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199" y="3602038"/>
            <a:ext cx="470816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04.10.2021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0028335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04.10.2021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9862013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4933013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04.10.2021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5708700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04.10.2021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Объект 2"/>
          <p:cNvSpPr>
            <a:spLocks noGrp="1"/>
          </p:cNvSpPr>
          <p:nvPr>
            <p:ph idx="13"/>
          </p:nvPr>
        </p:nvSpPr>
        <p:spPr>
          <a:xfrm>
            <a:off x="719528" y="1825625"/>
            <a:ext cx="5087912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266640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1977" y="765358"/>
            <a:ext cx="4916670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11976" y="4589463"/>
            <a:ext cx="4835473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04.10.2021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1911717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83367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04.10.2021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8123887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2200" y="365125"/>
            <a:ext cx="51831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04.10.2021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197861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547" y="260194"/>
            <a:ext cx="508791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04.10.2021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8729824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04.10.2021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3688541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586651" cy="14015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80682" y="457201"/>
            <a:ext cx="4774706" cy="564379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58665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04.10.2021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2447111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610662" y="987425"/>
            <a:ext cx="474472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04.10.2021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4012328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5888" y="365125"/>
            <a:ext cx="50879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65888" y="1825625"/>
            <a:ext cx="508791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6D937-DF1D-41E6-B9D6-316CB067AABE}" type="datetimeFigureOut">
              <a:rPr lang="ru-RU" smtClean="0"/>
              <a:pPr/>
              <a:t>04.10.2021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21711-B3F4-4B1C-942E-FC3CB360482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8286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64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495946" y="665163"/>
            <a:ext cx="5346915" cy="3664790"/>
          </a:xfrm>
        </p:spPr>
        <p:txBody>
          <a:bodyPr>
            <a:normAutofit/>
          </a:bodyPr>
          <a:lstStyle/>
          <a:p>
            <a:r>
              <a:rPr lang="ru-RU" dirty="0" smtClean="0"/>
              <a:t>Историко-краеведческий</a:t>
            </a:r>
            <a:br>
              <a:rPr lang="ru-RU" dirty="0" smtClean="0"/>
            </a:br>
            <a:r>
              <a:rPr lang="ru-RU" dirty="0" smtClean="0"/>
              <a:t>музей  «Родник»</a:t>
            </a:r>
            <a:endParaRPr lang="ru-RU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6701367" y="322730"/>
            <a:ext cx="4708161" cy="3469342"/>
          </a:xfrm>
        </p:spPr>
        <p:txBody>
          <a:bodyPr>
            <a:normAutofit/>
          </a:bodyPr>
          <a:lstStyle/>
          <a:p>
            <a:r>
              <a:rPr lang="ru-RU" b="1" dirty="0"/>
              <a:t>Муниципальное автономное общеобразовательное учреждение</a:t>
            </a:r>
            <a:br>
              <a:rPr lang="ru-RU" b="1" dirty="0"/>
            </a:br>
            <a:r>
              <a:rPr lang="ru-RU" b="1" dirty="0"/>
              <a:t>Банниковская средняя общеобразовательная школа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Наш адрес: </a:t>
            </a:r>
            <a:r>
              <a:rPr lang="ru-RU" dirty="0"/>
              <a:t>627551 Тюменская область, Абатский район, </a:t>
            </a:r>
            <a:r>
              <a:rPr lang="ru-RU" dirty="0" err="1"/>
              <a:t>с.Банниково</a:t>
            </a:r>
            <a:r>
              <a:rPr lang="ru-RU" dirty="0"/>
              <a:t>, ул. Центральная 4.</a:t>
            </a:r>
            <a:br>
              <a:rPr lang="ru-RU" dirty="0"/>
            </a:br>
            <a:r>
              <a:rPr lang="ru-RU" b="1" dirty="0"/>
              <a:t>т/ф</a:t>
            </a:r>
            <a:r>
              <a:rPr lang="ru-RU" dirty="0"/>
              <a:t>. 8-(34556)-26-285</a:t>
            </a:r>
            <a:br>
              <a:rPr lang="ru-RU" dirty="0"/>
            </a:br>
            <a:r>
              <a:rPr lang="ru-RU" b="1" dirty="0"/>
              <a:t>e-</a:t>
            </a:r>
            <a:r>
              <a:rPr lang="ru-RU" b="1" dirty="0" err="1"/>
              <a:t>mail</a:t>
            </a:r>
            <a:r>
              <a:rPr lang="ru-RU" b="1" dirty="0"/>
              <a:t>: </a:t>
            </a:r>
            <a:r>
              <a:rPr lang="ru-RU" dirty="0" smtClean="0"/>
              <a:t>banscool@rambler.ru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6591868" y="665163"/>
            <a:ext cx="4817660" cy="646331"/>
          </a:xfrm>
          <a:prstGeom prst="rect">
            <a:avLst/>
          </a:prstGeom>
          <a:noFill/>
        </p:spPr>
        <p:txBody>
          <a:bodyPr wrap="square" rtlCol="0">
            <a:prstTxWarp prst="textWave2">
              <a:avLst>
                <a:gd name="adj1" fmla="val 6165"/>
                <a:gd name="adj2" fmla="val 850"/>
              </a:avLst>
            </a:prstTxWarp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389" y="3792072"/>
            <a:ext cx="3486176" cy="2614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75592744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 descr="D:\МУЗЕЙ2\конкурс музей\видеоролик\4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18" t="1832" r="-62" b="2361"/>
          <a:stretch/>
        </p:blipFill>
        <p:spPr bwMode="auto">
          <a:xfrm rot="5400000">
            <a:off x="106680" y="1190308"/>
            <a:ext cx="5733415" cy="4267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9" name="Рисунок 8" descr="D:\МУЗЕЙ2\конкурс музей\видеоролик\48.JPG"/>
          <p:cNvPicPr>
            <a:picLocks noGrp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489" r="13489"/>
          <a:stretch/>
        </p:blipFill>
        <p:spPr bwMode="auto">
          <a:xfrm>
            <a:off x="6624109" y="457200"/>
            <a:ext cx="4744726" cy="55670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288776936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5302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отзывы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C:\Users\Учитель\Desktop\IMG_127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52" t="5134" r="5218"/>
          <a:stretch/>
        </p:blipFill>
        <p:spPr bwMode="auto">
          <a:xfrm>
            <a:off x="525275" y="1312544"/>
            <a:ext cx="5305425" cy="42233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Рисунок 5" descr="C:\Users\Учитель\Desktop\IMG_1274.JPG"/>
          <p:cNvPicPr>
            <a:picLocks noGrp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489" r="13489"/>
          <a:stretch/>
        </p:blipFill>
        <p:spPr bwMode="auto">
          <a:xfrm rot="16200000">
            <a:off x="6610662" y="987425"/>
            <a:ext cx="4744726" cy="4873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276925346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Учитель\Desktop\IMG_127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1501"/>
          <a:stretch/>
        </p:blipFill>
        <p:spPr bwMode="auto">
          <a:xfrm>
            <a:off x="571480" y="405391"/>
            <a:ext cx="5399014" cy="43548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3" name="Рисунок 2" descr="C:\Users\Учитель\Desktop\IMG_127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69" t="15402" r="1048" b="34108"/>
          <a:stretch/>
        </p:blipFill>
        <p:spPr bwMode="auto">
          <a:xfrm>
            <a:off x="6280056" y="1786218"/>
            <a:ext cx="5629275" cy="35253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40388" y="645459"/>
            <a:ext cx="3065930" cy="493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900" b="1" dirty="0">
                <a:solidFill>
                  <a:srgbClr val="6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отзывы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1375" y="371959"/>
            <a:ext cx="4308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3200" b="1" dirty="0" smtClean="0">
                <a:solidFill>
                  <a:srgbClr val="6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ДОСТИЖЕНИЯ</a:t>
            </a:r>
            <a:endParaRPr lang="ru-RU" altLang="ru-RU" sz="3200" b="1" dirty="0">
              <a:solidFill>
                <a:srgbClr val="6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F:\областной конкурс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440" y="948436"/>
            <a:ext cx="2616452" cy="3732051"/>
          </a:xfrm>
          <a:prstGeom prst="rect">
            <a:avLst/>
          </a:prstGeom>
          <a:noFill/>
        </p:spPr>
      </p:pic>
      <p:pic>
        <p:nvPicPr>
          <p:cNvPr id="1027" name="Picture 3" descr="F:\областной конкурс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7273" y="948436"/>
            <a:ext cx="2781566" cy="3967566"/>
          </a:xfrm>
          <a:prstGeom prst="rect">
            <a:avLst/>
          </a:prstGeom>
          <a:noFill/>
        </p:spPr>
      </p:pic>
      <p:pic>
        <p:nvPicPr>
          <p:cNvPr id="1028" name="Picture 4" descr="F:\областной конкурс\CCI24082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7293" y="458669"/>
            <a:ext cx="2546928" cy="3632883"/>
          </a:xfrm>
          <a:prstGeom prst="rect">
            <a:avLst/>
          </a:prstGeom>
          <a:noFill/>
        </p:spPr>
      </p:pic>
      <p:pic>
        <p:nvPicPr>
          <p:cNvPr id="1029" name="Picture 5" descr="F:\областной конкурс\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13004" y="464949"/>
            <a:ext cx="2528590" cy="3606727"/>
          </a:xfrm>
          <a:prstGeom prst="rect">
            <a:avLst/>
          </a:prstGeom>
          <a:noFill/>
        </p:spPr>
      </p:pic>
      <p:pic>
        <p:nvPicPr>
          <p:cNvPr id="2050" name="Picture 2" descr="F:\областной конкурс\дип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60076" y="3186608"/>
            <a:ext cx="2307874" cy="3291902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77" b="16315"/>
          <a:stretch/>
        </p:blipFill>
        <p:spPr>
          <a:xfrm>
            <a:off x="1901454" y="3186608"/>
            <a:ext cx="2891075" cy="35096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7154" y="334108"/>
            <a:ext cx="4853354" cy="493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dirty="0" smtClean="0">
                <a:solidFill>
                  <a:srgbClr val="6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Волонтерский отряд</a:t>
            </a:r>
            <a:endParaRPr lang="ru-RU" sz="2800" b="1" dirty="0">
              <a:solidFill>
                <a:srgbClr val="6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40415" y="351693"/>
            <a:ext cx="4519246" cy="493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dirty="0" smtClean="0">
                <a:solidFill>
                  <a:srgbClr val="6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Мемориальная команда</a:t>
            </a:r>
            <a:endParaRPr lang="ru-RU" sz="2800" b="1" dirty="0">
              <a:solidFill>
                <a:srgbClr val="6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2370" y="842043"/>
            <a:ext cx="568357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Основные направления деятельности</a:t>
            </a:r>
            <a:endParaRPr lang="ru-RU" sz="2000" dirty="0" smtClean="0"/>
          </a:p>
          <a:p>
            <a:r>
              <a:rPr lang="ru-RU" sz="2000" dirty="0" smtClean="0"/>
              <a:t>Просветительская                  Профилактическая</a:t>
            </a:r>
          </a:p>
          <a:p>
            <a:r>
              <a:rPr lang="ru-RU" sz="2000" dirty="0" smtClean="0"/>
              <a:t>Социальная                              Шефская</a:t>
            </a:r>
          </a:p>
          <a:p>
            <a:r>
              <a:rPr lang="ru-RU" sz="2000" dirty="0" smtClean="0"/>
              <a:t>Спортивная                    Информационно-рекламная</a:t>
            </a:r>
          </a:p>
          <a:p>
            <a:pPr algn="ctr"/>
            <a:r>
              <a:rPr lang="ru-RU" sz="2000" b="1" dirty="0" smtClean="0"/>
              <a:t>Виды добровольческой деятельности</a:t>
            </a:r>
            <a:endParaRPr lang="ru-RU" sz="2000" dirty="0" smtClean="0"/>
          </a:p>
          <a:p>
            <a:r>
              <a:rPr lang="ru-RU" sz="2000" dirty="0" smtClean="0"/>
              <a:t>Проведение </a:t>
            </a:r>
            <a:r>
              <a:rPr lang="ru-RU" sz="2000" b="1" dirty="0" smtClean="0">
                <a:solidFill>
                  <a:srgbClr val="FF0000"/>
                </a:solidFill>
              </a:rPr>
              <a:t>профилактической работы </a:t>
            </a:r>
            <a:r>
              <a:rPr lang="ru-RU" sz="2000" dirty="0" smtClean="0"/>
              <a:t>с детьми и молодёжью из «группы риска» (беседы, тренинги, тематические игры, дискуссии, акции).</a:t>
            </a:r>
          </a:p>
          <a:p>
            <a:r>
              <a:rPr lang="ru-RU" sz="2000" dirty="0" smtClean="0"/>
              <a:t>Оказание конкретной </a:t>
            </a:r>
            <a:r>
              <a:rPr lang="ru-RU" sz="2000" dirty="0" smtClean="0">
                <a:solidFill>
                  <a:srgbClr val="FF0000"/>
                </a:solidFill>
              </a:rPr>
              <a:t>помощи </a:t>
            </a:r>
            <a:r>
              <a:rPr lang="ru-RU" sz="2000" dirty="0" smtClean="0"/>
              <a:t>учащимся, незащищённым слоям населения, ветеранам и труженикам тыла, пожилым людям.</a:t>
            </a:r>
          </a:p>
          <a:p>
            <a:r>
              <a:rPr lang="ru-RU" sz="2000" dirty="0" smtClean="0"/>
              <a:t>Охрана окружающей среды, экологическая деятельность.</a:t>
            </a:r>
          </a:p>
          <a:p>
            <a:r>
              <a:rPr lang="ru-RU" sz="2000" dirty="0" smtClean="0"/>
              <a:t>Развитие проектов, направленных на </a:t>
            </a:r>
            <a:r>
              <a:rPr lang="ru-RU" sz="2000" dirty="0" smtClean="0">
                <a:solidFill>
                  <a:srgbClr val="FF0000"/>
                </a:solidFill>
              </a:rPr>
              <a:t>пропаганду идей здорового образа жизни</a:t>
            </a:r>
            <a:r>
              <a:rPr lang="ru-RU" sz="2000" dirty="0" smtClean="0"/>
              <a:t> среди молодежи, профилактику курения, алкоголизма, употребления наркотиков.</a:t>
            </a:r>
          </a:p>
          <a:p>
            <a:r>
              <a:rPr lang="ru-RU" sz="2000" dirty="0" smtClean="0"/>
              <a:t>Пропаганда здорового образа жизни.</a:t>
            </a:r>
          </a:p>
          <a:p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7069015" y="1143000"/>
            <a:ext cx="362243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Направления деятельности</a:t>
            </a:r>
          </a:p>
          <a:p>
            <a:pPr algn="ctr"/>
            <a:endParaRPr lang="ru-RU" sz="2000" b="1" dirty="0" smtClean="0"/>
          </a:p>
          <a:p>
            <a:r>
              <a:rPr lang="ru-RU" sz="2000" dirty="0" smtClean="0"/>
              <a:t>-Военно-патриотическое</a:t>
            </a:r>
          </a:p>
          <a:p>
            <a:r>
              <a:rPr lang="ru-RU" sz="2000" dirty="0" smtClean="0"/>
              <a:t>-Научно-исследовательское</a:t>
            </a:r>
          </a:p>
          <a:p>
            <a:r>
              <a:rPr lang="ru-RU" sz="2000" dirty="0" smtClean="0"/>
              <a:t>-Поисковое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756528" y="2812385"/>
            <a:ext cx="4466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Виды добровольческой деятельности</a:t>
            </a:r>
            <a:endParaRPr lang="ru-RU" sz="2000" dirty="0" smtClean="0"/>
          </a:p>
          <a:p>
            <a:pPr algn="ctr"/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730584" y="3501354"/>
            <a:ext cx="39124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Участие в </a:t>
            </a:r>
            <a:r>
              <a:rPr lang="ru-RU" sz="2000" dirty="0" smtClean="0">
                <a:solidFill>
                  <a:srgbClr val="FF0000"/>
                </a:solidFill>
              </a:rPr>
              <a:t>акциях:</a:t>
            </a:r>
          </a:p>
          <a:p>
            <a:r>
              <a:rPr lang="ru-RU" sz="2000" dirty="0" smtClean="0"/>
              <a:t>«Вахта памяти»,</a:t>
            </a:r>
          </a:p>
          <a:p>
            <a:r>
              <a:rPr lang="ru-RU" sz="2000" dirty="0" smtClean="0"/>
              <a:t>«Бессмертный полк»,</a:t>
            </a:r>
          </a:p>
          <a:p>
            <a:r>
              <a:rPr lang="ru-RU" sz="2000" dirty="0" smtClean="0"/>
              <a:t>«Чистый памятник».</a:t>
            </a:r>
          </a:p>
          <a:p>
            <a:r>
              <a:rPr lang="ru-RU" sz="2000" dirty="0" smtClean="0"/>
              <a:t>Тимуровский отряд </a:t>
            </a:r>
            <a:r>
              <a:rPr lang="ru-RU" sz="2000" dirty="0" smtClean="0">
                <a:solidFill>
                  <a:srgbClr val="FF0000"/>
                </a:solidFill>
              </a:rPr>
              <a:t>оказывает помощь </a:t>
            </a:r>
            <a:r>
              <a:rPr lang="ru-RU" sz="2000" dirty="0" smtClean="0"/>
              <a:t>ветеранам, труженикам тыла и вдовам участников войны.</a:t>
            </a:r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20671"/>
          </a:xfrm>
        </p:spPr>
        <p:txBody>
          <a:bodyPr>
            <a:noAutofit/>
          </a:bodyPr>
          <a:lstStyle/>
          <a:p>
            <a:r>
              <a:rPr lang="ru-RU" sz="2800" dirty="0" smtClean="0"/>
              <a:t>ЗОНА ЗАБОТЫ</a:t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70785" y="4788975"/>
            <a:ext cx="3716714" cy="1410347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/>
              <a:t>В центре села </a:t>
            </a:r>
            <a:r>
              <a:rPr lang="ru-RU" sz="2000" dirty="0" err="1" smtClean="0"/>
              <a:t>Банниково</a:t>
            </a:r>
            <a:r>
              <a:rPr lang="ru-RU" sz="2000" dirty="0" smtClean="0"/>
              <a:t> горделиво  возвышается памятник воинам-землякам, погибшим в годы Великой Отечественной войны 1941– 1945 гг. </a:t>
            </a:r>
            <a:endParaRPr lang="ru-RU" sz="2000" dirty="0"/>
          </a:p>
        </p:txBody>
      </p:sp>
      <p:pic>
        <p:nvPicPr>
          <p:cNvPr id="1026" name="Picture 2" descr="F:\Алене фото\SDC102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419" y="911272"/>
            <a:ext cx="2874694" cy="3836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F:\Алене фото\па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948" y="914399"/>
            <a:ext cx="4017424" cy="2696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962797" y="3574744"/>
            <a:ext cx="39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Благоустройство памятника</a:t>
            </a:r>
            <a:endParaRPr lang="ru-RU" sz="2000" dirty="0"/>
          </a:p>
        </p:txBody>
      </p:sp>
      <p:pic>
        <p:nvPicPr>
          <p:cNvPr id="2050" name="Picture 2" descr="D:\ФОТОГРАФИИ\9 мая\P42702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78406" y="679286"/>
            <a:ext cx="3464128" cy="2257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D:\ФОТОГРАФИИ\9 мая\2009\P50934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63640" y="3032816"/>
            <a:ext cx="3587827" cy="2690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F:\областной конкурс\P62275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0845" y="3927598"/>
            <a:ext cx="2981325" cy="223678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8387862" y="5767753"/>
            <a:ext cx="2989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Мемориальная  команда</a:t>
            </a:r>
          </a:p>
          <a:p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9191" y="493160"/>
            <a:ext cx="53733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000" b="1" dirty="0" smtClean="0">
                <a:solidFill>
                  <a:srgbClr val="6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ОТКРЫТИЕ МЕМОРИАЛЬНОЙ ДОСКИ,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000" b="1" dirty="0" smtClean="0">
                <a:solidFill>
                  <a:srgbClr val="6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ПОСВЯЩЕННОЙ ПАМЯТИ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000" b="1" dirty="0" smtClean="0">
                <a:solidFill>
                  <a:srgbClr val="6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ВЫПУСКНИКА ШКОЛЫ,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000" b="1" dirty="0" smtClean="0">
                <a:solidFill>
                  <a:srgbClr val="6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ВОИНА-АФГАНЦА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000" b="1" dirty="0" smtClean="0">
                <a:solidFill>
                  <a:srgbClr val="6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Алексея Лукошкова 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546" r="17546"/>
          <a:stretch>
            <a:fillRect/>
          </a:stretch>
        </p:blipFill>
        <p:spPr>
          <a:xfrm>
            <a:off x="9012376" y="374572"/>
            <a:ext cx="2593358" cy="2663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74" y="3690648"/>
            <a:ext cx="3172873" cy="2379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областной конкурс\IMG_17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7901" y="2145879"/>
            <a:ext cx="5209085" cy="3472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областной конкурс\P21956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4422" y="1630497"/>
            <a:ext cx="2463919" cy="1847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290631" y="319489"/>
            <a:ext cx="34529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6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ЗОНА ЗАБОТЫ</a:t>
            </a:r>
            <a:br>
              <a:rPr lang="ru-RU" sz="2800" b="1" dirty="0" smtClean="0">
                <a:solidFill>
                  <a:srgbClr val="6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ru-RU" sz="2800" b="1" dirty="0" smtClean="0">
              <a:solidFill>
                <a:srgbClr val="6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94692" y="5715000"/>
            <a:ext cx="337624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</a:t>
            </a:r>
            <a:r>
              <a:rPr lang="ru-RU" sz="2000" dirty="0" smtClean="0"/>
              <a:t>емориальная команда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199"/>
            <a:ext cx="4586651" cy="1102659"/>
          </a:xfrm>
        </p:spPr>
        <p:txBody>
          <a:bodyPr>
            <a:noAutofit/>
          </a:bodyPr>
          <a:lstStyle/>
          <a:p>
            <a:r>
              <a:rPr lang="ru-RU" sz="2800" dirty="0" smtClean="0"/>
              <a:t> помощь</a:t>
            </a:r>
            <a:br>
              <a:rPr lang="ru-RU" sz="2800" dirty="0" smtClean="0"/>
            </a:br>
            <a:r>
              <a:rPr lang="ru-RU" sz="2800" dirty="0" smtClean="0"/>
              <a:t>ветеранам труда, людям пожилого возраста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057400"/>
            <a:ext cx="4775200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E:\Фото Нина Ник\IMG0008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87994" y="457199"/>
            <a:ext cx="3515865" cy="2608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Алене фото\20171001_1404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9042" y="3162538"/>
            <a:ext cx="2431930" cy="3242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Алене фото\IMG_03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85206" y="3833720"/>
            <a:ext cx="2801775" cy="2101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289154" y="5696262"/>
            <a:ext cx="3492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Волонтерский отряд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182830520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89743"/>
            <a:ext cx="4691582" cy="473073"/>
          </a:xfrm>
        </p:spPr>
        <p:txBody>
          <a:bodyPr>
            <a:noAutofit/>
          </a:bodyPr>
          <a:lstStyle/>
          <a:p>
            <a:r>
              <a:rPr lang="ru-RU" sz="2800" dirty="0" smtClean="0"/>
              <a:t>Традиционные мероприятия 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24349"/>
            <a:ext cx="3932237" cy="3811588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0" name="Picture 2" descr="F:\ФОТОГРАФИИ\9 мая\P42702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238" y="1121407"/>
            <a:ext cx="2857395" cy="2415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F:\ФОТОГРАФИИ\9 мая\IMG_09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20888" y="3576213"/>
            <a:ext cx="3102746" cy="2233566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Grp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555" r="17555"/>
          <a:stretch/>
        </p:blipFill>
        <p:spPr bwMode="auto">
          <a:xfrm>
            <a:off x="7714723" y="419725"/>
            <a:ext cx="2673461" cy="24336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55436" y="2872629"/>
            <a:ext cx="424596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Вечер памяти Алексея Лукошкова «Зажгите свечи»</a:t>
            </a: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32" y="3687877"/>
            <a:ext cx="3227295" cy="2420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3312826" y="1024568"/>
            <a:ext cx="3417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Встречи с блокадниками Ленинграда</a:t>
            </a:r>
            <a:endParaRPr lang="ru-RU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3833870" y="1751682"/>
            <a:ext cx="30765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Жительница блокадного Ленинграда Галина Алексеевна Исакова рассказала о своем блокадном детстве, о потерях, которые коснулись каждой ленинградской семьи, и о несгибаемой вере ленинградцев в Победу.</a:t>
            </a:r>
            <a:endParaRPr lang="ru-RU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539827" y="4428781"/>
            <a:ext cx="2038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Уроки памяти</a:t>
            </a:r>
          </a:p>
          <a:p>
            <a:pPr algn="ctr"/>
            <a:r>
              <a:rPr lang="ru-RU" sz="2000" dirty="0" smtClean="0"/>
              <a:t>«Мы нашей памятью сильны»</a:t>
            </a:r>
            <a:endParaRPr lang="ru-RU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8527056" y="5883008"/>
            <a:ext cx="1696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День Победы</a:t>
            </a:r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54243" y="2967331"/>
            <a:ext cx="4077324" cy="209020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Уроки, посвященные  Дню Героев Отечества: «Героические страницы истории  Отечества» 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940976" y="5322549"/>
            <a:ext cx="42559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/>
              <a:t>Смотреть приложение №6</a:t>
            </a:r>
            <a:endParaRPr lang="ru-RU" sz="2800" dirty="0"/>
          </a:p>
        </p:txBody>
      </p:sp>
      <p:pic>
        <p:nvPicPr>
          <p:cNvPr id="1026" name="Picture 2" descr="D:\ФОТОГРАФИИ\P32247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9823" y="266814"/>
            <a:ext cx="3855448" cy="2891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ФОТОГРАФИИ\Встреча с поэтами\везель\PA3125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5967" y="229006"/>
            <a:ext cx="3434914" cy="2576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7656723" y="3789802"/>
            <a:ext cx="30737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r>
              <a:rPr lang="ru-RU" sz="2000" dirty="0" smtClean="0"/>
              <a:t>Творческие встречи с ветеранами труда </a:t>
            </a:r>
            <a:r>
              <a:rPr lang="ru-RU" sz="2000" dirty="0" err="1" smtClean="0"/>
              <a:t>С.Абатское</a:t>
            </a:r>
            <a:endParaRPr lang="ru-RU" sz="2000" dirty="0"/>
          </a:p>
        </p:txBody>
      </p:sp>
      <p:pic>
        <p:nvPicPr>
          <p:cNvPr id="3" name="Picture 2" descr="F:\ФОТОГРАФИИ\Встреча с поэтами\Пучкарев А.И\P22906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2236" y="3973721"/>
            <a:ext cx="2981325" cy="2236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F:\ФОТОГРАФИИ\Встреча с поэтами\встреча с тестовой\P1100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47750" y="2114941"/>
            <a:ext cx="3035159" cy="2277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18091933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265888" y="365125"/>
            <a:ext cx="5087911" cy="2566334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Устав школьного музея</a:t>
            </a:r>
            <a:endParaRPr lang="ru-RU" sz="36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844112" y="4719918"/>
            <a:ext cx="4558994" cy="806823"/>
          </a:xfrm>
        </p:spPr>
        <p:txBody>
          <a:bodyPr/>
          <a:lstStyle/>
          <a:p>
            <a:r>
              <a:rPr lang="ru-RU" dirty="0" smtClean="0"/>
              <a:t>Смотреть приложение №1</a:t>
            </a: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91" y="365125"/>
            <a:ext cx="4178974" cy="5960548"/>
          </a:xfrm>
        </p:spPr>
      </p:pic>
    </p:spTree>
    <p:extLst>
      <p:ext uri="{BB962C8B-B14F-4D97-AF65-F5344CB8AC3E}">
        <p14:creationId xmlns="" xmlns:p14="http://schemas.microsoft.com/office/powerpoint/2010/main" val="332764640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4479" y="633046"/>
            <a:ext cx="4931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6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РУССКИЕ НАРОДНЫЕ ПРАЗДНИКИ  </a:t>
            </a:r>
            <a:endParaRPr lang="ru-RU" sz="2800" b="1" dirty="0">
              <a:solidFill>
                <a:srgbClr val="6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D:\фотки масленица\IMG_26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787" y="1513441"/>
            <a:ext cx="3168048" cy="211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D:\фотки масленица\IMG_28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5317" y="2308484"/>
            <a:ext cx="3395271" cy="2263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2082" y="355522"/>
            <a:ext cx="2431386" cy="3976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Documents and Settings\Учитель\Рабочий стол\IMG_33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14" y="4157021"/>
            <a:ext cx="2866103" cy="1911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482059" y="1528997"/>
            <a:ext cx="1439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Масленица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255240" y="359764"/>
            <a:ext cx="3492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Кузьминки</a:t>
            </a:r>
            <a:endParaRPr lang="ru-RU" sz="2000" dirty="0"/>
          </a:p>
        </p:txBody>
      </p:sp>
      <p:pic>
        <p:nvPicPr>
          <p:cNvPr id="9" name="Рисунок 8" descr="P1016315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104" y="3942415"/>
            <a:ext cx="3837481" cy="2536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002374" y="4916774"/>
            <a:ext cx="1184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Святки</a:t>
            </a:r>
            <a:endParaRPr lang="ru-RU" sz="2000" dirty="0"/>
          </a:p>
        </p:txBody>
      </p:sp>
      <p:pic>
        <p:nvPicPr>
          <p:cNvPr id="3" name="Picture 2" descr="F:\областной конкурс\2ec59667095f2e88bfe1e2719f80c531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37029" y="809468"/>
            <a:ext cx="2572058" cy="1710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областной конкурс\IMG_13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9357" y="1689117"/>
            <a:ext cx="4290646" cy="3217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042683" y="285678"/>
            <a:ext cx="4308230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dirty="0" smtClean="0">
                <a:solidFill>
                  <a:srgbClr val="6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Экскурсионная работа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dirty="0" smtClean="0">
                <a:solidFill>
                  <a:srgbClr val="6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 родителями и односельчанами</a:t>
            </a:r>
            <a:endParaRPr lang="ru-RU" sz="2800" b="1" dirty="0">
              <a:solidFill>
                <a:srgbClr val="6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01898" y="4982788"/>
            <a:ext cx="33410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Совместное оформление стендов </a:t>
            </a:r>
          </a:p>
          <a:p>
            <a:pPr algn="ctr"/>
            <a:r>
              <a:rPr lang="ru-RU" sz="2000" dirty="0" smtClean="0"/>
              <a:t> «Бессмертный полк» и</a:t>
            </a:r>
          </a:p>
          <a:p>
            <a:pPr algn="ctr"/>
            <a:r>
              <a:rPr lang="ru-RU" sz="2000" dirty="0" smtClean="0"/>
              <a:t>«Бессмертный тыл» </a:t>
            </a:r>
            <a:endParaRPr lang="ru-RU" sz="2000" dirty="0"/>
          </a:p>
        </p:txBody>
      </p:sp>
      <p:pic>
        <p:nvPicPr>
          <p:cNvPr id="2050" name="Picture 2" descr="F:\областной конкурс\370c8c4e148adfdcf7513149ce5a472c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3766" y="254837"/>
            <a:ext cx="3307899" cy="2669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F:\областной конкурс\370c8c4e148adfdcf7513149ce5a472c - копия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3804" y="3640346"/>
            <a:ext cx="3200490" cy="2581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F:\областной конкурс\370c8c4e148adfdcf7513149ce5a472c - копия (2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19912" y="2102347"/>
            <a:ext cx="3312136" cy="2706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-\Desktop\SAM_239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51888" y="483078"/>
            <a:ext cx="2090160" cy="1393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9567" y="344774"/>
            <a:ext cx="5126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6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Сбор  краеведческого материала</a:t>
            </a:r>
          </a:p>
        </p:txBody>
      </p:sp>
      <p:pic>
        <p:nvPicPr>
          <p:cNvPr id="1026" name="Picture 2" descr="D:\экспонаты собираем\IMG_13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382034" y="814237"/>
            <a:ext cx="3638404" cy="2728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экспонаты собираем\IMG_13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592" y="529940"/>
            <a:ext cx="3462729" cy="2597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D:\экспонаты собираем\IMG_13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47477" y="3492708"/>
            <a:ext cx="3444915" cy="2583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64695" y="3380125"/>
            <a:ext cx="592111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Участникам сбора материала важно,  знать, что собирать и как собирать. Для этого самостоятельно читают  соответствующую литературу по содержанию тем, а также по методике сбора материала. Кроме того,  проводятся с группами практические занятия, на которых рассказываем и показываем, как документально оформить собранный материал, как правильно записать воспоминание, рассказ, оформить предмет-памятник. </a:t>
            </a:r>
          </a:p>
          <a:p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4697" y="1184222"/>
            <a:ext cx="3932237" cy="569626"/>
          </a:xfrm>
        </p:spPr>
        <p:txBody>
          <a:bodyPr>
            <a:noAutofit/>
          </a:bodyPr>
          <a:lstStyle/>
          <a:p>
            <a:r>
              <a:rPr lang="ru-RU" sz="2800" dirty="0" smtClean="0"/>
              <a:t>РАЗДЕЛ ЭКСПОЗИЦИИ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«Русская изба»</a:t>
            </a:r>
            <a:endParaRPr lang="ru-RU" sz="28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489" r="13489"/>
          <a:stretch>
            <a:fillRect/>
          </a:stretch>
        </p:blipFill>
        <p:spPr>
          <a:xfrm>
            <a:off x="839788" y="1832769"/>
            <a:ext cx="4148158" cy="4260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8" y="551330"/>
            <a:ext cx="5074024" cy="3805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400798" y="4671235"/>
            <a:ext cx="496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000" b="1" dirty="0">
                <a:solidFill>
                  <a:srgbClr val="6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Не для лета изба рубится — для зимы.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00407" y="5381469"/>
            <a:ext cx="446706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Смотреть приложение №7 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695" y="367258"/>
            <a:ext cx="4247369" cy="221105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/>
              <a:t>РАЗДЕЛ</a:t>
            </a:r>
            <a:br>
              <a:rPr lang="ru-RU" sz="3100" dirty="0" smtClean="0"/>
            </a:br>
            <a:r>
              <a:rPr lang="ru-RU" sz="3100" dirty="0" smtClean="0"/>
              <a:t> </a:t>
            </a:r>
            <a:r>
              <a:rPr lang="ru-RU" sz="3100" dirty="0"/>
              <a:t>ЭКСПОЗИЦИИ</a:t>
            </a:r>
            <a:br>
              <a:rPr lang="ru-RU" sz="3100" dirty="0"/>
            </a:br>
            <a:r>
              <a:rPr lang="ru-RU" sz="3100" dirty="0" smtClean="0"/>
              <a:t>«</a:t>
            </a:r>
            <a:r>
              <a:rPr lang="ru-RU" sz="3100" i="1" dirty="0">
                <a:effectLst/>
              </a:rPr>
              <a:t>Стенд </a:t>
            </a:r>
            <a:r>
              <a:rPr lang="ru-RU" sz="3100" i="1" dirty="0" smtClean="0">
                <a:effectLst/>
              </a:rPr>
              <a:t/>
            </a:r>
            <a:br>
              <a:rPr lang="ru-RU" sz="3100" i="1" dirty="0" smtClean="0">
                <a:effectLst/>
              </a:rPr>
            </a:br>
            <a:r>
              <a:rPr lang="ru-RU" sz="3100" i="1" dirty="0" smtClean="0">
                <a:effectLst/>
              </a:rPr>
              <a:t>Боевой </a:t>
            </a:r>
            <a:r>
              <a:rPr lang="ru-RU" sz="3100" i="1" dirty="0">
                <a:effectLst/>
              </a:rPr>
              <a:t>Славы»</a:t>
            </a:r>
            <a:r>
              <a:rPr lang="ru-RU" sz="3100" dirty="0">
                <a:effectLst/>
              </a:rPr>
              <a:t/>
            </a:r>
            <a:br>
              <a:rPr lang="ru-RU" sz="3100" dirty="0">
                <a:effectLst/>
              </a:rPr>
            </a:br>
            <a:endParaRPr lang="ru-RU" sz="3100" dirty="0"/>
          </a:p>
        </p:txBody>
      </p:sp>
      <p:pic>
        <p:nvPicPr>
          <p:cNvPr id="11" name="Рисунок 10" descr="E:\DCIM\102___08\IMG_1278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011" y="658906"/>
            <a:ext cx="5432612" cy="4050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652768" y="5247558"/>
            <a:ext cx="48947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Война в одинаковой мере облагает данью и мужчин, и женщин, но только с одних взимает кровь, а с других — слезы.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31112" y="5195584"/>
            <a:ext cx="4686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Смотреть приложение № 8 </a:t>
            </a:r>
            <a:endParaRPr lang="ru-RU" sz="28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61" y="2218832"/>
            <a:ext cx="3103515" cy="2327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22" t="11445" r="15890"/>
          <a:stretch/>
        </p:blipFill>
        <p:spPr bwMode="auto">
          <a:xfrm>
            <a:off x="2736786" y="2812901"/>
            <a:ext cx="3009265" cy="25793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8" name="Рисунок 7" descr="E:\фото\SAM_344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3739799" y="515679"/>
            <a:ext cx="2690445" cy="2116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56170704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1015"/>
            <a:ext cx="6640643" cy="1138100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effectLst/>
              </a:rPr>
              <a:t/>
            </a:r>
            <a:br>
              <a:rPr lang="ru-RU" i="1" dirty="0" smtClean="0">
                <a:effectLst/>
              </a:rPr>
            </a:br>
            <a:r>
              <a:rPr lang="ru-RU" i="1" dirty="0" smtClean="0">
                <a:effectLst/>
              </a:rPr>
              <a:t/>
            </a:r>
            <a:br>
              <a:rPr lang="ru-RU" i="1" dirty="0" smtClean="0">
                <a:effectLst/>
              </a:rPr>
            </a:br>
            <a:r>
              <a:rPr lang="ru-RU" i="1" dirty="0" smtClean="0">
                <a:effectLst/>
              </a:rPr>
              <a:t/>
            </a:r>
            <a:br>
              <a:rPr lang="ru-RU" i="1" dirty="0" smtClean="0">
                <a:effectLst/>
              </a:rPr>
            </a:br>
            <a:r>
              <a:rPr lang="ru-RU" i="1" dirty="0" smtClean="0">
                <a:effectLst/>
              </a:rPr>
              <a:t/>
            </a:r>
            <a:br>
              <a:rPr lang="ru-RU" i="1" dirty="0" smtClean="0">
                <a:effectLst/>
              </a:rPr>
            </a:br>
            <a:r>
              <a:rPr lang="ru-RU" sz="3100" dirty="0" smtClean="0">
                <a:effectLst/>
              </a:rPr>
              <a:t>Стенд </a:t>
            </a:r>
            <a:r>
              <a:rPr lang="ru-RU" sz="3100" dirty="0">
                <a:effectLst/>
              </a:rPr>
              <a:t>« Хлеб- всему голова»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989" y="658906"/>
            <a:ext cx="5422776" cy="4067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76" y="3364010"/>
            <a:ext cx="4425400" cy="3026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6925456" y="5541731"/>
            <a:ext cx="4497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Смотреть приложение №9 </a:t>
            </a:r>
            <a:endParaRPr lang="ru-RU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645900" y="1001034"/>
            <a:ext cx="38961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Не напрасно народ </a:t>
            </a:r>
            <a:br>
              <a:rPr lang="ru-RU" sz="2000" b="1" dirty="0"/>
            </a:br>
            <a:r>
              <a:rPr lang="ru-RU" sz="2000" b="1" dirty="0"/>
              <a:t>С давних пор и поныне </a:t>
            </a:r>
            <a:br>
              <a:rPr lang="ru-RU" sz="2000" b="1" dirty="0"/>
            </a:br>
            <a:r>
              <a:rPr lang="ru-RU" sz="2000" b="1" dirty="0"/>
              <a:t>Хлеб насущный зовет </a:t>
            </a:r>
            <a:br>
              <a:rPr lang="ru-RU" sz="2000" b="1" dirty="0"/>
            </a:br>
            <a:r>
              <a:rPr lang="ru-RU" sz="2000" b="1" dirty="0"/>
              <a:t>Самой первой святыней. </a:t>
            </a:r>
            <a:br>
              <a:rPr lang="ru-RU" sz="2000" b="1" dirty="0"/>
            </a:br>
            <a:r>
              <a:rPr lang="ru-RU" sz="2000" b="1" dirty="0"/>
              <a:t>Золотые слова</a:t>
            </a:r>
            <a:br>
              <a:rPr lang="ru-RU" sz="2000" b="1" dirty="0"/>
            </a:br>
            <a:r>
              <a:rPr lang="ru-RU" sz="2000" b="1" dirty="0"/>
              <a:t>Забывать мы не вправе: </a:t>
            </a:r>
            <a:br>
              <a:rPr lang="ru-RU" sz="2000" b="1" dirty="0"/>
            </a:br>
            <a:r>
              <a:rPr lang="ru-RU" sz="2000" b="1" dirty="0"/>
              <a:t>"Хлеб всему голова!" - </a:t>
            </a:r>
            <a:br>
              <a:rPr lang="ru-RU" sz="2000" b="1" dirty="0"/>
            </a:br>
            <a:r>
              <a:rPr lang="ru-RU" sz="2000" b="1" dirty="0"/>
              <a:t>В поле, в доме, в державе! 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305771431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765" y="457200"/>
            <a:ext cx="6115986" cy="1600200"/>
          </a:xfrm>
        </p:spPr>
        <p:txBody>
          <a:bodyPr>
            <a:noAutofit/>
          </a:bodyPr>
          <a:lstStyle/>
          <a:p>
            <a:r>
              <a:rPr lang="ru-RU" sz="2800" i="1" dirty="0">
                <a:effectLst/>
              </a:rPr>
              <a:t>Стенд </a:t>
            </a:r>
            <a:r>
              <a:rPr lang="ru-RU" sz="2800" i="1" dirty="0" smtClean="0">
                <a:effectLst/>
              </a:rPr>
              <a:t/>
            </a:r>
            <a:br>
              <a:rPr lang="ru-RU" sz="2800" i="1" dirty="0" smtClean="0">
                <a:effectLst/>
              </a:rPr>
            </a:br>
            <a:r>
              <a:rPr lang="ru-RU" sz="2800" i="1" dirty="0" smtClean="0">
                <a:effectLst/>
              </a:rPr>
              <a:t>«</a:t>
            </a:r>
            <a:r>
              <a:rPr lang="ru-RU" sz="2800" i="1" dirty="0">
                <a:effectLst/>
              </a:rPr>
              <a:t>Страна эта в сердце всегда»</a:t>
            </a:r>
            <a:r>
              <a:rPr lang="ru-RU" sz="2800" dirty="0">
                <a:effectLst/>
              </a:rPr>
              <a:t/>
            </a:r>
            <a:br>
              <a:rPr lang="ru-RU" sz="2800" dirty="0">
                <a:effectLst/>
              </a:rPr>
            </a:b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081836" cy="3811588"/>
          </a:xfrm>
        </p:spPr>
        <p:txBody>
          <a:bodyPr>
            <a:normAutofit/>
          </a:bodyPr>
          <a:lstStyle/>
          <a:p>
            <a:r>
              <a:rPr lang="ru-RU" sz="2000" b="1" dirty="0"/>
              <a:t>Пионерское детство — зарница,</a:t>
            </a:r>
            <a:br>
              <a:rPr lang="ru-RU" sz="2000" b="1" dirty="0"/>
            </a:br>
            <a:r>
              <a:rPr lang="ru-RU" sz="2000" b="1" dirty="0"/>
              <a:t>Лагерь, лес, пионерский костер,</a:t>
            </a:r>
            <a:br>
              <a:rPr lang="ru-RU" sz="2000" b="1" dirty="0"/>
            </a:br>
            <a:r>
              <a:rPr lang="ru-RU" sz="2000" b="1" dirty="0"/>
              <a:t>Дым, золой перемазаны лица…</a:t>
            </a:r>
            <a:br>
              <a:rPr lang="ru-RU" sz="2000" b="1" dirty="0"/>
            </a:br>
            <a:r>
              <a:rPr lang="ru-RU" sz="2000" b="1" dirty="0"/>
              <a:t>Сколько лет пронеслось с этих пор.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02712" y="1054195"/>
            <a:ext cx="6066864" cy="4550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0293" y="3802286"/>
            <a:ext cx="2926187" cy="2194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706" y="3436511"/>
            <a:ext cx="3032987" cy="2724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96222067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888659" cy="1600200"/>
          </a:xfrm>
        </p:spPr>
        <p:txBody>
          <a:bodyPr>
            <a:noAutofit/>
          </a:bodyPr>
          <a:lstStyle/>
          <a:p>
            <a:r>
              <a:rPr lang="ru-RU" sz="2800" i="1" dirty="0">
                <a:effectLst/>
              </a:rPr>
              <a:t>Стенд</a:t>
            </a:r>
            <a:r>
              <a:rPr lang="ru-RU" sz="2800" dirty="0">
                <a:effectLst/>
              </a:rPr>
              <a:t/>
            </a:r>
            <a:br>
              <a:rPr lang="ru-RU" sz="2800" dirty="0">
                <a:effectLst/>
              </a:rPr>
            </a:br>
            <a:r>
              <a:rPr lang="ru-RU" sz="2800" i="1" dirty="0">
                <a:effectLst/>
              </a:rPr>
              <a:t>«Банниково -Родина моя, сердцу милый край»</a:t>
            </a:r>
            <a:r>
              <a:rPr lang="ru-RU" sz="2800" dirty="0">
                <a:effectLst/>
              </a:rPr>
              <a:t/>
            </a:r>
            <a:br>
              <a:rPr lang="ru-RU" sz="2800" dirty="0">
                <a:effectLst/>
              </a:rPr>
            </a:b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011" y="457200"/>
            <a:ext cx="4338918" cy="5785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22" y="2057400"/>
            <a:ext cx="4693024" cy="3519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358153" y="5768788"/>
            <a:ext cx="3603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Родной край – сердцу рай. </a:t>
            </a:r>
          </a:p>
        </p:txBody>
      </p:sp>
    </p:spTree>
    <p:extLst>
      <p:ext uri="{BB962C8B-B14F-4D97-AF65-F5344CB8AC3E}">
        <p14:creationId xmlns="" xmlns:p14="http://schemas.microsoft.com/office/powerpoint/2010/main" val="116902800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847" y="524655"/>
            <a:ext cx="4886455" cy="599607"/>
          </a:xfrm>
        </p:spPr>
        <p:txBody>
          <a:bodyPr>
            <a:noAutofit/>
          </a:bodyPr>
          <a:lstStyle/>
          <a:p>
            <a:r>
              <a:rPr lang="ru-RU" sz="2800" dirty="0" smtClean="0"/>
              <a:t>Учителями славится Россия</a:t>
            </a:r>
            <a:endParaRPr lang="ru-RU" sz="2800" dirty="0"/>
          </a:p>
        </p:txBody>
      </p:sp>
      <p:pic>
        <p:nvPicPr>
          <p:cNvPr id="5" name="Рисунок 4" descr="E:\DCIM\102___08\IMG_128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616" r="15162" b="23728"/>
          <a:stretch/>
        </p:blipFill>
        <p:spPr bwMode="auto">
          <a:xfrm rot="16200000">
            <a:off x="5979030" y="1474264"/>
            <a:ext cx="5657888" cy="3845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819" t="12613" r="5077"/>
          <a:stretch/>
        </p:blipFill>
        <p:spPr bwMode="auto">
          <a:xfrm>
            <a:off x="713685" y="1450449"/>
            <a:ext cx="5114925" cy="38931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9803" y="5382142"/>
            <a:ext cx="5801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«Хорошие учителя создают хороших учеников...»</a:t>
            </a:r>
            <a:br>
              <a:rPr lang="ru-RU" sz="2000" b="1" dirty="0"/>
            </a:br>
            <a:r>
              <a:rPr lang="ru-RU" sz="2000" b="1" dirty="0" smtClean="0"/>
              <a:t>                                               (</a:t>
            </a:r>
            <a:r>
              <a:rPr lang="ru-RU" sz="2000" b="1" dirty="0"/>
              <a:t>М. Остроградский)</a:t>
            </a:r>
          </a:p>
        </p:txBody>
      </p:sp>
    </p:spTree>
    <p:extLst>
      <p:ext uri="{BB962C8B-B14F-4D97-AF65-F5344CB8AC3E}">
        <p14:creationId xmlns="" xmlns:p14="http://schemas.microsoft.com/office/powerpoint/2010/main" val="209205162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9665" y="359764"/>
            <a:ext cx="5381469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dirty="0" smtClean="0">
                <a:solidFill>
                  <a:srgbClr val="6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Научно-исследовательская деятельность музея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dirty="0" smtClean="0">
                <a:solidFill>
                  <a:srgbClr val="6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на 2018-2020 г.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19331" y="1858780"/>
            <a:ext cx="4826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1.«Моя родословная» династии</a:t>
            </a:r>
          </a:p>
          <a:p>
            <a:r>
              <a:rPr lang="ru-RU" sz="2000" dirty="0" smtClean="0"/>
              <a:t>2.«Знаменитые люди моего села»</a:t>
            </a:r>
          </a:p>
          <a:p>
            <a:r>
              <a:rPr lang="ru-RU" sz="2000" dirty="0" smtClean="0"/>
              <a:t>3. «Семейные традиции» 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985416" y="464694"/>
            <a:ext cx="440710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6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Тематические экскурсии</a:t>
            </a:r>
          </a:p>
          <a:p>
            <a:r>
              <a:rPr lang="ru-RU" sz="2000" dirty="0" smtClean="0"/>
              <a:t>(соответствуют разделам экспозиции):</a:t>
            </a:r>
          </a:p>
          <a:p>
            <a:endParaRPr lang="ru-RU" sz="2800" b="1" dirty="0" smtClean="0">
              <a:solidFill>
                <a:srgbClr val="6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endParaRPr lang="ru-RU" dirty="0" smtClean="0"/>
          </a:p>
          <a:p>
            <a:r>
              <a:rPr lang="ru-RU" sz="2000" dirty="0" smtClean="0"/>
              <a:t>            «Обзорная экскурсия»</a:t>
            </a:r>
          </a:p>
          <a:p>
            <a:r>
              <a:rPr lang="ru-RU" sz="2000" dirty="0" smtClean="0"/>
              <a:t> 1.«Археологические древности»</a:t>
            </a:r>
          </a:p>
          <a:p>
            <a:r>
              <a:rPr lang="ru-RU" sz="2000" dirty="0" smtClean="0"/>
              <a:t> 2.«История музея»</a:t>
            </a:r>
          </a:p>
          <a:p>
            <a:r>
              <a:rPr lang="ru-RU" sz="2000" dirty="0" smtClean="0"/>
              <a:t> 3.«История школы»</a:t>
            </a:r>
          </a:p>
          <a:p>
            <a:r>
              <a:rPr lang="ru-RU" sz="2000" dirty="0" smtClean="0"/>
              <a:t> 4.«История села»</a:t>
            </a:r>
          </a:p>
          <a:p>
            <a:r>
              <a:rPr lang="ru-RU" sz="2000" dirty="0" smtClean="0"/>
              <a:t> 5.«История колхоза»</a:t>
            </a:r>
          </a:p>
          <a:p>
            <a:r>
              <a:rPr lang="ru-RU" sz="2000" dirty="0" smtClean="0"/>
              <a:t> 6.«Наши земляки на фронтах Великой 7.Отечественной войны»</a:t>
            </a:r>
          </a:p>
          <a:p>
            <a:r>
              <a:rPr lang="ru-RU" sz="2000" dirty="0" smtClean="0"/>
              <a:t> 8.«Предметы старины и быта»</a:t>
            </a:r>
          </a:p>
          <a:p>
            <a:r>
              <a:rPr lang="ru-RU" sz="2000" i="1" dirty="0" smtClean="0"/>
              <a:t>9.«</a:t>
            </a:r>
            <a:r>
              <a:rPr lang="ru-RU" sz="2000" dirty="0" smtClean="0"/>
              <a:t>Банниково -Родина моя, сердцу милый край»</a:t>
            </a:r>
          </a:p>
          <a:p>
            <a:r>
              <a:rPr lang="ru-RU" sz="2000" dirty="0" smtClean="0"/>
              <a:t>10. «Страна эта в сердце всегда»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 smtClean="0"/>
          </a:p>
          <a:p>
            <a:r>
              <a:rPr lang="ru-RU" sz="2000" dirty="0" smtClean="0"/>
              <a:t> </a:t>
            </a:r>
          </a:p>
          <a:p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756635" y="4777722"/>
            <a:ext cx="4835473" cy="1500187"/>
          </a:xfrm>
        </p:spPr>
        <p:txBody>
          <a:bodyPr/>
          <a:lstStyle/>
          <a:p>
            <a:endParaRPr lang="ru-RU" dirty="0" smtClean="0"/>
          </a:p>
          <a:p>
            <a:r>
              <a:rPr lang="ru-RU" sz="2800" dirty="0" smtClean="0"/>
              <a:t>Смотреть приложение №2</a:t>
            </a:r>
            <a:endParaRPr lang="ru-RU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900953" y="363071"/>
            <a:ext cx="4881282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5400" b="1" dirty="0">
                <a:solidFill>
                  <a:srgbClr val="6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Страничка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5400" b="1" dirty="0">
                <a:solidFill>
                  <a:srgbClr val="6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из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5400" b="1" dirty="0">
                <a:solidFill>
                  <a:srgbClr val="6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истории школьного музея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02507" y="658906"/>
            <a:ext cx="498885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Помещение:</a:t>
            </a:r>
            <a:r>
              <a:rPr lang="ru-RU" sz="2000" b="1" dirty="0"/>
              <a:t> </a:t>
            </a:r>
            <a:endParaRPr lang="ru-RU" sz="2000" b="1" dirty="0" smtClean="0"/>
          </a:p>
          <a:p>
            <a:endParaRPr lang="ru-RU" b="1" dirty="0" smtClean="0"/>
          </a:p>
          <a:p>
            <a:pPr algn="ctr"/>
            <a:r>
              <a:rPr lang="ru-RU" sz="2000" b="1" dirty="0" smtClean="0"/>
              <a:t>музей </a:t>
            </a:r>
            <a:r>
              <a:rPr lang="ru-RU" sz="2000" b="1" dirty="0"/>
              <a:t>занимает </a:t>
            </a:r>
            <a:r>
              <a:rPr lang="ru-RU" sz="2000" b="1" dirty="0" smtClean="0"/>
              <a:t>1 комнату </a:t>
            </a:r>
            <a:r>
              <a:rPr lang="ru-RU" sz="2000" b="1" dirty="0"/>
              <a:t>общей площадью 40 м/2, </a:t>
            </a:r>
            <a:r>
              <a:rPr lang="ru-RU" sz="2000" b="1" dirty="0" smtClean="0"/>
              <a:t>расположенная </a:t>
            </a:r>
            <a:r>
              <a:rPr lang="ru-RU" sz="2000" b="1" dirty="0"/>
              <a:t>на </a:t>
            </a:r>
            <a:r>
              <a:rPr lang="ru-RU" sz="2000" b="1" dirty="0" smtClean="0"/>
              <a:t>втором  </a:t>
            </a:r>
            <a:r>
              <a:rPr lang="ru-RU" sz="2000" b="1" dirty="0"/>
              <a:t>этаже здания школы</a:t>
            </a:r>
            <a:r>
              <a:rPr lang="ru-RU" sz="2000" b="1" dirty="0" smtClean="0"/>
              <a:t>.</a:t>
            </a:r>
          </a:p>
          <a:p>
            <a:pPr algn="ctr"/>
            <a:r>
              <a:rPr lang="ru-RU" sz="2000" b="1" dirty="0" smtClean="0"/>
              <a:t>Соблюдается </a:t>
            </a:r>
            <a:r>
              <a:rPr lang="ru-RU" sz="2000" b="1" dirty="0"/>
              <a:t>световой и температурный режим, влажность</a:t>
            </a:r>
            <a:r>
              <a:rPr lang="ru-RU" sz="2000" b="1" dirty="0" smtClean="0"/>
              <a:t>.</a:t>
            </a:r>
          </a:p>
          <a:p>
            <a:pPr algn="ctr"/>
            <a:r>
              <a:rPr lang="ru-RU" sz="2000" b="1" dirty="0" smtClean="0"/>
              <a:t> </a:t>
            </a:r>
            <a:r>
              <a:rPr lang="ru-RU" sz="2000" b="1" dirty="0"/>
              <a:t>Экспонаты размещены на стендах, витринах, стеллажах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164" y="3671045"/>
            <a:ext cx="3263153" cy="2447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040664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660688" y="2292486"/>
            <a:ext cx="2713220" cy="13641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076072" y="742652"/>
            <a:ext cx="4092315" cy="493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b="1" dirty="0">
                <a:solidFill>
                  <a:srgbClr val="6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Сотрудничество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90275" y="2590217"/>
            <a:ext cx="1454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640000"/>
                </a:solidFill>
              </a:rPr>
              <a:t>музей</a:t>
            </a:r>
            <a:endParaRPr lang="ru-RU" sz="2800" dirty="0">
              <a:solidFill>
                <a:srgbClr val="64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126759" y="4821624"/>
            <a:ext cx="2083633" cy="10847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1029322" y="2842709"/>
            <a:ext cx="2083633" cy="10847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8824208" y="4821624"/>
            <a:ext cx="2083633" cy="10847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8824207" y="2842709"/>
            <a:ext cx="2083633" cy="10847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8824207" y="1022043"/>
            <a:ext cx="2083633" cy="10847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1126760" y="1022043"/>
            <a:ext cx="2083633" cy="10847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4858439" y="4926341"/>
            <a:ext cx="2346592" cy="10847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640000"/>
                </a:solidFill>
              </a:rPr>
              <a:t>Абатский</a:t>
            </a:r>
          </a:p>
          <a:p>
            <a:pPr algn="ctr"/>
            <a:r>
              <a:rPr lang="ru-RU" dirty="0" smtClean="0">
                <a:solidFill>
                  <a:srgbClr val="640000"/>
                </a:solidFill>
              </a:rPr>
              <a:t>краеведческий музей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64118" y="1027466"/>
            <a:ext cx="1783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640000"/>
                </a:solidFill>
              </a:rPr>
              <a:t>Поисковый отряд </a:t>
            </a:r>
          </a:p>
          <a:p>
            <a:pPr algn="ctr"/>
            <a:r>
              <a:rPr lang="ru-RU" dirty="0" smtClean="0">
                <a:solidFill>
                  <a:srgbClr val="640000"/>
                </a:solidFill>
              </a:rPr>
              <a:t>«Наша память»</a:t>
            </a:r>
            <a:endParaRPr lang="ru-RU" dirty="0">
              <a:solidFill>
                <a:srgbClr val="64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36436" y="2974539"/>
            <a:ext cx="1259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640000"/>
                </a:solidFill>
              </a:rPr>
              <a:t>Отдел по делам молодежи</a:t>
            </a:r>
            <a:endParaRPr lang="ru-RU" dirty="0">
              <a:solidFill>
                <a:srgbClr val="64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00276" y="4831191"/>
            <a:ext cx="1511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640000"/>
                </a:solidFill>
              </a:rPr>
              <a:t>Районная, сельская и школьная</a:t>
            </a:r>
          </a:p>
          <a:p>
            <a:pPr algn="ctr"/>
            <a:r>
              <a:rPr lang="ru-RU" dirty="0" smtClean="0">
                <a:solidFill>
                  <a:srgbClr val="640000"/>
                </a:solidFill>
              </a:rPr>
              <a:t>библиотеки</a:t>
            </a:r>
            <a:endParaRPr lang="ru-RU" dirty="0">
              <a:solidFill>
                <a:srgbClr val="64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19066" y="1241234"/>
            <a:ext cx="1499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640000"/>
                </a:solidFill>
              </a:rPr>
              <a:t>Совет ветеранов</a:t>
            </a:r>
            <a:endParaRPr lang="ru-RU" dirty="0">
              <a:solidFill>
                <a:srgbClr val="64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59174" y="2959549"/>
            <a:ext cx="1658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640000"/>
                </a:solidFill>
              </a:rPr>
              <a:t>Филиалы </a:t>
            </a:r>
          </a:p>
          <a:p>
            <a:pPr algn="ctr"/>
            <a:r>
              <a:rPr lang="ru-RU" dirty="0" smtClean="0">
                <a:solidFill>
                  <a:srgbClr val="640000"/>
                </a:solidFill>
              </a:rPr>
              <a:t>Банниковской СОШ</a:t>
            </a:r>
            <a:endParaRPr lang="ru-RU" dirty="0">
              <a:solidFill>
                <a:srgbClr val="64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25414" y="4926341"/>
            <a:ext cx="1951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rgbClr val="640000"/>
                </a:solidFill>
              </a:rPr>
              <a:t>Банниковское</a:t>
            </a:r>
            <a:r>
              <a:rPr lang="ru-RU" dirty="0" smtClean="0">
                <a:solidFill>
                  <a:srgbClr val="640000"/>
                </a:solidFill>
              </a:rPr>
              <a:t> сельское поселение</a:t>
            </a:r>
            <a:endParaRPr lang="ru-RU" dirty="0">
              <a:solidFill>
                <a:srgbClr val="640000"/>
              </a:solidFill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5426439" y="2351696"/>
            <a:ext cx="4571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Стрелка вправо 18"/>
          <p:cNvSpPr/>
          <p:nvPr/>
        </p:nvSpPr>
        <p:spPr>
          <a:xfrm>
            <a:off x="7700790" y="3007604"/>
            <a:ext cx="771181" cy="42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19983299">
            <a:off x="7787088" y="1904082"/>
            <a:ext cx="771181" cy="42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2257344">
            <a:off x="7513503" y="4263528"/>
            <a:ext cx="771181" cy="42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5210527">
            <a:off x="5726935" y="4085421"/>
            <a:ext cx="771181" cy="42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12316679">
            <a:off x="3488673" y="1869194"/>
            <a:ext cx="771181" cy="42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10581711">
            <a:off x="3512545" y="3104920"/>
            <a:ext cx="771181" cy="42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8368916">
            <a:off x="3942202" y="4140506"/>
            <a:ext cx="771181" cy="42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5636446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2871" y="396103"/>
            <a:ext cx="279698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6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СМИ о нас…</a:t>
            </a:r>
            <a:endParaRPr lang="ru-RU" sz="2800" b="1" dirty="0">
              <a:solidFill>
                <a:srgbClr val="6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F:\областной конкурс\музей13092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528" y="1233955"/>
            <a:ext cx="4980476" cy="3593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F:\областной конкурс\музей113092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98537" y="270976"/>
            <a:ext cx="2534695" cy="6224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F:\областной конкурс\музей113092018_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99309" y="1502725"/>
            <a:ext cx="2631937" cy="3415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44132173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0155" y="1523421"/>
            <a:ext cx="102501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b="1" dirty="0"/>
              <a:t> </a:t>
            </a:r>
            <a:r>
              <a:rPr lang="ru-RU" sz="7200" i="1" dirty="0">
                <a:solidFill>
                  <a:srgbClr val="C00000"/>
                </a:solidFill>
              </a:rPr>
              <a:t>"Добро пожаловать, дорогие гости, </a:t>
            </a:r>
            <a:endParaRPr lang="ru-RU" sz="7200" i="1" dirty="0" smtClean="0">
              <a:solidFill>
                <a:srgbClr val="C00000"/>
              </a:solidFill>
            </a:endParaRPr>
          </a:p>
          <a:p>
            <a:pPr algn="ctr" fontAlgn="base"/>
            <a:r>
              <a:rPr lang="ru-RU" sz="7200" i="1" dirty="0" smtClean="0">
                <a:solidFill>
                  <a:srgbClr val="C00000"/>
                </a:solidFill>
              </a:rPr>
              <a:t>милости </a:t>
            </a:r>
            <a:r>
              <a:rPr lang="ru-RU" sz="7200" i="1" dirty="0">
                <a:solidFill>
                  <a:srgbClr val="C00000"/>
                </a:solidFill>
              </a:rPr>
              <a:t>просим!"</a:t>
            </a:r>
            <a:endParaRPr lang="ru-RU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534780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5082" y="551329"/>
            <a:ext cx="3966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Руководитель музея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Суслонова</a:t>
            </a:r>
            <a:r>
              <a:rPr lang="ru-RU" sz="2000" b="1" dirty="0" smtClean="0">
                <a:solidFill>
                  <a:srgbClr val="002060"/>
                </a:solidFill>
              </a:rPr>
              <a:t> Алёна Валерьевна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15953" y="551329"/>
            <a:ext cx="4948518" cy="5471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 </a:t>
            </a:r>
            <a:r>
              <a:rPr lang="ru-RU" sz="2000" b="1" dirty="0"/>
              <a:t>Алёна Валерьевна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с </a:t>
            </a:r>
            <a:r>
              <a:rPr lang="ru-RU" sz="2000" b="1" dirty="0"/>
              <a:t>1997 года принята в </a:t>
            </a:r>
            <a:r>
              <a:rPr lang="ru-RU" sz="2000" b="1" dirty="0" err="1"/>
              <a:t>Банниковскую</a:t>
            </a:r>
            <a:r>
              <a:rPr lang="ru-RU" sz="2000" b="1" dirty="0"/>
              <a:t> школу организатором детского движения и библиотекарем .</a:t>
            </a:r>
          </a:p>
          <a:p>
            <a:pPr algn="ctr"/>
            <a:r>
              <a:rPr lang="ru-RU" sz="2000" b="1" dirty="0"/>
              <a:t>Окончила ГОУ ВПО «Ишимский государственный педагогический институт им. П.П. Ершова» в 2004 году по специальности  учитель географии.</a:t>
            </a:r>
          </a:p>
          <a:p>
            <a:pPr algn="ctr"/>
            <a:r>
              <a:rPr lang="ru-RU" sz="2000" b="1" dirty="0"/>
              <a:t>С 2000 года переведена учителем истории и библиотекарем до</a:t>
            </a:r>
          </a:p>
          <a:p>
            <a:pPr algn="ctr"/>
            <a:r>
              <a:rPr lang="ru-RU" sz="2000" b="1" dirty="0"/>
              <a:t> 2011 года.  </a:t>
            </a:r>
          </a:p>
          <a:p>
            <a:pPr algn="ctr"/>
            <a:r>
              <a:rPr lang="ru-RU" sz="2000" b="1" dirty="0"/>
              <a:t>С  декабря 2012 в должности учителя истории и </a:t>
            </a:r>
            <a:r>
              <a:rPr lang="ru-RU" sz="2000" b="1" dirty="0" smtClean="0"/>
              <a:t>обществознания,</a:t>
            </a:r>
          </a:p>
          <a:p>
            <a:pPr algn="ctr"/>
            <a:r>
              <a:rPr lang="ru-RU" sz="2000" b="1" dirty="0" smtClean="0"/>
              <a:t>руководитель музея.</a:t>
            </a:r>
          </a:p>
          <a:p>
            <a:endParaRPr lang="ru-RU" sz="2000" b="1" dirty="0"/>
          </a:p>
          <a:p>
            <a:endParaRPr lang="ru-RU" b="1" dirty="0" smtClean="0"/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800" dirty="0"/>
              <a:t>Смотреть </a:t>
            </a:r>
            <a:r>
              <a:rPr lang="ru-RU" sz="2800" dirty="0" smtClean="0"/>
              <a:t>приложение №</a:t>
            </a:r>
            <a:r>
              <a:rPr lang="ru-RU" sz="2800" dirty="0"/>
              <a:t>3</a:t>
            </a:r>
          </a:p>
        </p:txBody>
      </p:sp>
      <p:pic>
        <p:nvPicPr>
          <p:cNvPr id="1026" name="Picture 2" descr="C:\Users\-\Desktop\IMG-ac7cca6612a7beb4b5d5283762685cd2-V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3480" y="1334717"/>
            <a:ext cx="3631685" cy="48422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9548698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72200" y="320085"/>
            <a:ext cx="5183188" cy="400796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Актив музея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sz="27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78423" y="224852"/>
            <a:ext cx="5157787" cy="644578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6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Совет музея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678422" y="1536887"/>
            <a:ext cx="5157787" cy="3684588"/>
          </a:xfrm>
        </p:spPr>
        <p:txBody>
          <a:bodyPr>
            <a:normAutofit fontScale="25000" lnSpcReduction="20000"/>
          </a:bodyPr>
          <a:lstStyle/>
          <a:p>
            <a:r>
              <a:rPr lang="ru-RU" sz="8000" dirty="0"/>
              <a:t>Председатель Совета: директор школы </a:t>
            </a:r>
            <a:r>
              <a:rPr lang="ru-RU" sz="8000" dirty="0" err="1" smtClean="0"/>
              <a:t>А.Ю.</a:t>
            </a:r>
            <a:r>
              <a:rPr lang="ru-RU" sz="8000" dirty="0" err="1" smtClean="0"/>
              <a:t>Шалягин</a:t>
            </a:r>
            <a:r>
              <a:rPr lang="ru-RU" sz="8000" dirty="0" smtClean="0"/>
              <a:t> </a:t>
            </a:r>
            <a:endParaRPr lang="ru-RU" sz="8000" dirty="0"/>
          </a:p>
          <a:p>
            <a:r>
              <a:rPr lang="ru-RU" sz="8000" dirty="0"/>
              <a:t>Новожилова В.И</a:t>
            </a:r>
            <a:r>
              <a:rPr lang="ru-RU" sz="8000" dirty="0" smtClean="0"/>
              <a:t>., зам. директора по </a:t>
            </a:r>
            <a:r>
              <a:rPr lang="ru-RU" sz="8000" dirty="0"/>
              <a:t>воспитательной работе</a:t>
            </a:r>
          </a:p>
          <a:p>
            <a:r>
              <a:rPr lang="ru-RU" sz="8000" dirty="0"/>
              <a:t>Санникова </a:t>
            </a:r>
            <a:r>
              <a:rPr lang="ru-RU" sz="8000" dirty="0" err="1" smtClean="0"/>
              <a:t>Е.Е.,председатель</a:t>
            </a:r>
            <a:r>
              <a:rPr lang="ru-RU" sz="8000" dirty="0" smtClean="0"/>
              <a:t> </a:t>
            </a:r>
            <a:r>
              <a:rPr lang="ru-RU" sz="8000" dirty="0"/>
              <a:t>Совета </a:t>
            </a:r>
            <a:r>
              <a:rPr lang="ru-RU" sz="8000" dirty="0" smtClean="0"/>
              <a:t>ветеранов </a:t>
            </a:r>
            <a:r>
              <a:rPr lang="ru-RU" sz="8000" dirty="0" err="1" smtClean="0"/>
              <a:t>Банниковского</a:t>
            </a:r>
            <a:r>
              <a:rPr lang="ru-RU" sz="8000" dirty="0" smtClean="0"/>
              <a:t> сельского поселения</a:t>
            </a:r>
            <a:endParaRPr lang="ru-RU" sz="8000" dirty="0"/>
          </a:p>
          <a:p>
            <a:r>
              <a:rPr lang="ru-RU" sz="8000" dirty="0" err="1"/>
              <a:t>Суслонова</a:t>
            </a:r>
            <a:r>
              <a:rPr lang="ru-RU" sz="8000" dirty="0"/>
              <a:t> А.В</a:t>
            </a:r>
            <a:r>
              <a:rPr lang="ru-RU" sz="8000" dirty="0" smtClean="0"/>
              <a:t>., учитель </a:t>
            </a:r>
            <a:r>
              <a:rPr lang="ru-RU" sz="8000" dirty="0"/>
              <a:t>истории и обществознания</a:t>
            </a:r>
          </a:p>
          <a:p>
            <a:r>
              <a:rPr lang="ru-RU" sz="8000" dirty="0" smtClean="0"/>
              <a:t>Мастерских Т.А</a:t>
            </a:r>
            <a:r>
              <a:rPr lang="ru-RU" sz="8000" dirty="0" smtClean="0"/>
              <a:t>., </a:t>
            </a:r>
            <a:r>
              <a:rPr lang="ru-RU" sz="8000" dirty="0" smtClean="0"/>
              <a:t>учащаяся 11 </a:t>
            </a:r>
            <a:r>
              <a:rPr lang="ru-RU" sz="8000" dirty="0"/>
              <a:t>класса</a:t>
            </a:r>
          </a:p>
          <a:p>
            <a:r>
              <a:rPr lang="ru-RU" sz="8000" dirty="0" err="1" smtClean="0"/>
              <a:t>Суслонова</a:t>
            </a:r>
            <a:r>
              <a:rPr lang="ru-RU" sz="8000" dirty="0" smtClean="0"/>
              <a:t> Т.Е.</a:t>
            </a:r>
            <a:r>
              <a:rPr lang="ru-RU" sz="8000" dirty="0" smtClean="0"/>
              <a:t>,  </a:t>
            </a:r>
            <a:r>
              <a:rPr lang="ru-RU" sz="8000" dirty="0"/>
              <a:t>учащаяся </a:t>
            </a:r>
            <a:r>
              <a:rPr lang="ru-RU" sz="8000" dirty="0" smtClean="0"/>
              <a:t>10 </a:t>
            </a:r>
            <a:r>
              <a:rPr lang="ru-RU" sz="8000" dirty="0"/>
              <a:t>класса</a:t>
            </a:r>
          </a:p>
          <a:p>
            <a:r>
              <a:rPr lang="ru-RU" sz="8000" dirty="0" err="1" smtClean="0"/>
              <a:t>Замкова</a:t>
            </a:r>
            <a:r>
              <a:rPr lang="ru-RU" sz="8000" dirty="0" smtClean="0"/>
              <a:t> Я.И.</a:t>
            </a:r>
            <a:r>
              <a:rPr lang="ru-RU" sz="8000" dirty="0" smtClean="0"/>
              <a:t>, </a:t>
            </a:r>
            <a:r>
              <a:rPr lang="ru-RU" sz="8000" dirty="0"/>
              <a:t>учащаяся </a:t>
            </a:r>
            <a:r>
              <a:rPr lang="ru-RU" sz="8000" dirty="0" smtClean="0"/>
              <a:t>10 класса</a:t>
            </a:r>
          </a:p>
          <a:p>
            <a:endParaRPr lang="ru-RU" sz="6400" dirty="0" smtClean="0"/>
          </a:p>
          <a:p>
            <a:endParaRPr lang="ru-RU" sz="6400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ru-RU" sz="11200" dirty="0"/>
              <a:t>Смотреть </a:t>
            </a:r>
            <a:r>
              <a:rPr lang="ru-RU" sz="11200" dirty="0" smtClean="0"/>
              <a:t>приложение</a:t>
            </a:r>
            <a:r>
              <a:rPr lang="ru-RU" sz="11200" dirty="0"/>
              <a:t>№4</a:t>
            </a:r>
          </a:p>
          <a:p>
            <a:endParaRPr lang="ru-RU" sz="6400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6790764" y="494675"/>
            <a:ext cx="47199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r>
              <a:rPr lang="ru-RU" dirty="0" err="1"/>
              <a:t>Замкова</a:t>
            </a:r>
            <a:r>
              <a:rPr lang="ru-RU" dirty="0"/>
              <a:t> Я.И.- учащаяся </a:t>
            </a:r>
            <a:r>
              <a:rPr lang="ru-RU" dirty="0" smtClean="0"/>
              <a:t>10</a:t>
            </a:r>
            <a:r>
              <a:rPr lang="ru-RU" dirty="0" smtClean="0"/>
              <a:t> </a:t>
            </a:r>
            <a:r>
              <a:rPr lang="ru-RU" dirty="0"/>
              <a:t>класса</a:t>
            </a:r>
          </a:p>
          <a:p>
            <a:r>
              <a:rPr lang="ru-RU" dirty="0" err="1"/>
              <a:t>Суслонова</a:t>
            </a:r>
            <a:r>
              <a:rPr lang="ru-RU" dirty="0"/>
              <a:t> Т.Е.- учащаяся </a:t>
            </a:r>
            <a:r>
              <a:rPr lang="ru-RU" dirty="0" smtClean="0"/>
              <a:t>10</a:t>
            </a:r>
            <a:r>
              <a:rPr lang="ru-RU" dirty="0" smtClean="0"/>
              <a:t> </a:t>
            </a:r>
            <a:r>
              <a:rPr lang="ru-RU" dirty="0"/>
              <a:t>класса</a:t>
            </a:r>
          </a:p>
          <a:p>
            <a:r>
              <a:rPr lang="ru-RU" dirty="0" err="1" smtClean="0"/>
              <a:t>Кушеров</a:t>
            </a:r>
            <a:r>
              <a:rPr lang="ru-RU" dirty="0" smtClean="0"/>
              <a:t> </a:t>
            </a:r>
            <a:r>
              <a:rPr lang="ru-RU" dirty="0"/>
              <a:t>К.А.- учащийся </a:t>
            </a:r>
            <a:r>
              <a:rPr lang="ru-RU" dirty="0" smtClean="0"/>
              <a:t>11</a:t>
            </a:r>
            <a:r>
              <a:rPr lang="ru-RU" dirty="0" smtClean="0"/>
              <a:t> </a:t>
            </a:r>
            <a:r>
              <a:rPr lang="ru-RU" dirty="0"/>
              <a:t>класса</a:t>
            </a:r>
          </a:p>
          <a:p>
            <a:r>
              <a:rPr lang="ru-RU" dirty="0" err="1" smtClean="0"/>
              <a:t>Вашуркина</a:t>
            </a:r>
            <a:r>
              <a:rPr lang="ru-RU" dirty="0" smtClean="0"/>
              <a:t> </a:t>
            </a:r>
            <a:r>
              <a:rPr lang="ru-RU" dirty="0" err="1" smtClean="0"/>
              <a:t>Е.Н.-учащаяся</a:t>
            </a:r>
            <a:r>
              <a:rPr lang="ru-RU" dirty="0" smtClean="0"/>
              <a:t> </a:t>
            </a:r>
            <a:r>
              <a:rPr lang="ru-RU" dirty="0" smtClean="0"/>
              <a:t>11 </a:t>
            </a:r>
            <a:r>
              <a:rPr lang="ru-RU" dirty="0" smtClean="0"/>
              <a:t>класса</a:t>
            </a:r>
          </a:p>
          <a:p>
            <a:r>
              <a:rPr lang="ru-RU" dirty="0" smtClean="0"/>
              <a:t>Казакова Е.А.- учащаяся </a:t>
            </a:r>
            <a:r>
              <a:rPr lang="ru-RU" dirty="0" smtClean="0"/>
              <a:t>11 </a:t>
            </a:r>
            <a:r>
              <a:rPr lang="ru-RU" dirty="0" smtClean="0"/>
              <a:t>класса</a:t>
            </a:r>
            <a:endParaRPr lang="ru-RU" dirty="0"/>
          </a:p>
          <a:p>
            <a:r>
              <a:rPr lang="ru-RU" dirty="0" smtClean="0"/>
              <a:t>Березинских </a:t>
            </a:r>
            <a:r>
              <a:rPr lang="ru-RU" dirty="0"/>
              <a:t>К.А.- учащийся </a:t>
            </a:r>
            <a:r>
              <a:rPr lang="ru-RU" dirty="0" smtClean="0"/>
              <a:t>8</a:t>
            </a:r>
            <a:r>
              <a:rPr lang="ru-RU" dirty="0" smtClean="0"/>
              <a:t> </a:t>
            </a:r>
            <a:r>
              <a:rPr lang="ru-RU" dirty="0"/>
              <a:t>класса</a:t>
            </a:r>
          </a:p>
          <a:p>
            <a:r>
              <a:rPr lang="ru-RU" dirty="0" err="1" smtClean="0"/>
              <a:t>Руковицин</a:t>
            </a:r>
            <a:r>
              <a:rPr lang="ru-RU" dirty="0" smtClean="0"/>
              <a:t> </a:t>
            </a:r>
            <a:r>
              <a:rPr lang="ru-RU" dirty="0"/>
              <a:t>Г.А.- учащийся </a:t>
            </a:r>
            <a:r>
              <a:rPr lang="ru-RU" dirty="0" smtClean="0"/>
              <a:t>8 </a:t>
            </a:r>
            <a:r>
              <a:rPr lang="ru-RU" dirty="0" smtClean="0"/>
              <a:t>класса</a:t>
            </a:r>
            <a:endParaRPr lang="ru-RU" dirty="0" smtClean="0"/>
          </a:p>
          <a:p>
            <a:r>
              <a:rPr lang="ru-RU" dirty="0" err="1" smtClean="0"/>
              <a:t>Линькова</a:t>
            </a:r>
            <a:r>
              <a:rPr lang="ru-RU" dirty="0" smtClean="0"/>
              <a:t> Е.Н.- учащаяся </a:t>
            </a:r>
            <a:r>
              <a:rPr lang="ru-RU" dirty="0" smtClean="0"/>
              <a:t>6 </a:t>
            </a:r>
            <a:r>
              <a:rPr lang="ru-RU" dirty="0" smtClean="0"/>
              <a:t>класса</a:t>
            </a:r>
          </a:p>
          <a:p>
            <a:r>
              <a:rPr lang="ru-RU" dirty="0" smtClean="0"/>
              <a:t>Котенко </a:t>
            </a:r>
            <a:r>
              <a:rPr lang="ru-RU" dirty="0" err="1" smtClean="0"/>
              <a:t>Я.А.-учащийся</a:t>
            </a:r>
            <a:r>
              <a:rPr lang="ru-RU" dirty="0" smtClean="0"/>
              <a:t> </a:t>
            </a:r>
            <a:r>
              <a:rPr lang="ru-RU" dirty="0" smtClean="0"/>
              <a:t>6 </a:t>
            </a:r>
            <a:r>
              <a:rPr lang="ru-RU" dirty="0" smtClean="0"/>
              <a:t>класса</a:t>
            </a:r>
          </a:p>
          <a:p>
            <a:r>
              <a:rPr lang="ru-RU" dirty="0" err="1" smtClean="0"/>
              <a:t>Пиджакова</a:t>
            </a:r>
            <a:r>
              <a:rPr lang="ru-RU" dirty="0" smtClean="0"/>
              <a:t> </a:t>
            </a:r>
            <a:r>
              <a:rPr lang="ru-RU" dirty="0" err="1" smtClean="0"/>
              <a:t>М.А.-учащаяся</a:t>
            </a:r>
            <a:r>
              <a:rPr lang="ru-RU" dirty="0" smtClean="0"/>
              <a:t> </a:t>
            </a:r>
            <a:r>
              <a:rPr lang="ru-RU" dirty="0" smtClean="0"/>
              <a:t>7 </a:t>
            </a:r>
            <a:r>
              <a:rPr lang="ru-RU" dirty="0" smtClean="0"/>
              <a:t>класса</a:t>
            </a:r>
          </a:p>
          <a:p>
            <a:r>
              <a:rPr lang="ru-RU" dirty="0" err="1" smtClean="0"/>
              <a:t>Швинк</a:t>
            </a:r>
            <a:r>
              <a:rPr lang="ru-RU" dirty="0" smtClean="0"/>
              <a:t> </a:t>
            </a:r>
            <a:r>
              <a:rPr lang="ru-RU" dirty="0" smtClean="0"/>
              <a:t>Д.В.- учащаяся </a:t>
            </a:r>
            <a:r>
              <a:rPr lang="ru-RU" dirty="0" smtClean="0"/>
              <a:t>7 класса</a:t>
            </a:r>
          </a:p>
          <a:p>
            <a:r>
              <a:rPr lang="ru-RU" dirty="0" err="1" smtClean="0"/>
              <a:t>Чиликина</a:t>
            </a:r>
            <a:r>
              <a:rPr lang="ru-RU" dirty="0" smtClean="0"/>
              <a:t> </a:t>
            </a:r>
            <a:r>
              <a:rPr lang="ru-RU" dirty="0" smtClean="0"/>
              <a:t>Т.Е.- учащаяся 7 </a:t>
            </a:r>
            <a:r>
              <a:rPr lang="ru-RU" dirty="0" smtClean="0"/>
              <a:t>класса</a:t>
            </a:r>
          </a:p>
          <a:p>
            <a:endParaRPr lang="ru-RU" dirty="0" smtClean="0"/>
          </a:p>
          <a:p>
            <a:pPr algn="ctr"/>
            <a:r>
              <a:rPr lang="ru-RU" b="1" dirty="0" smtClean="0"/>
              <a:t>ОБЩАЯ ЗАНЯТОСТЬ -27%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3850340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7129" y="443753"/>
            <a:ext cx="391309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endParaRPr lang="ru-RU" sz="4400" b="1" dirty="0">
              <a:solidFill>
                <a:srgbClr val="6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8906" y="1573306"/>
            <a:ext cx="5096435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640000"/>
                </a:solidFill>
              </a:rPr>
              <a:t>Поисково-собирательская группа</a:t>
            </a:r>
            <a:r>
              <a:rPr lang="ru-RU" sz="2800" dirty="0" smtClean="0"/>
              <a:t>-</a:t>
            </a:r>
          </a:p>
          <a:p>
            <a:r>
              <a:rPr lang="ru-RU" sz="2000" dirty="0"/>
              <a:t>о</a:t>
            </a:r>
            <a:r>
              <a:rPr lang="ru-RU" sz="2000" dirty="0" smtClean="0"/>
              <a:t>рганизует всю работу по комплектованию фондов.</a:t>
            </a:r>
          </a:p>
          <a:p>
            <a:endParaRPr lang="ru-RU" dirty="0" smtClean="0"/>
          </a:p>
          <a:p>
            <a:r>
              <a:rPr lang="ru-RU" sz="2800" dirty="0" smtClean="0">
                <a:solidFill>
                  <a:srgbClr val="640000"/>
                </a:solidFill>
              </a:rPr>
              <a:t>Фондовая  группа</a:t>
            </a:r>
            <a:r>
              <a:rPr lang="ru-RU" sz="2800" dirty="0" smtClean="0"/>
              <a:t>-</a:t>
            </a:r>
          </a:p>
          <a:p>
            <a:r>
              <a:rPr lang="ru-RU" sz="2000" dirty="0"/>
              <a:t>о</a:t>
            </a:r>
            <a:r>
              <a:rPr lang="ru-RU" sz="2000" dirty="0" smtClean="0"/>
              <a:t>твечает за учет и хранение фонда.</a:t>
            </a:r>
          </a:p>
          <a:p>
            <a:endParaRPr lang="ru-RU" dirty="0"/>
          </a:p>
          <a:p>
            <a:r>
              <a:rPr lang="ru-RU" sz="2800" dirty="0" smtClean="0">
                <a:solidFill>
                  <a:srgbClr val="640000"/>
                </a:solidFill>
              </a:rPr>
              <a:t>Экспозиционная   </a:t>
            </a:r>
            <a:r>
              <a:rPr lang="ru-RU" sz="2800" dirty="0">
                <a:solidFill>
                  <a:srgbClr val="640000"/>
                </a:solidFill>
              </a:rPr>
              <a:t>группа</a:t>
            </a:r>
            <a:r>
              <a:rPr lang="ru-RU" sz="2800" dirty="0"/>
              <a:t>-</a:t>
            </a:r>
          </a:p>
          <a:p>
            <a:r>
              <a:rPr lang="ru-RU" sz="2000" dirty="0"/>
              <a:t>р</a:t>
            </a:r>
            <a:r>
              <a:rPr lang="ru-RU" sz="2000" dirty="0" smtClean="0"/>
              <a:t>азрабатывает экспозиционную документацию.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992470" y="753035"/>
            <a:ext cx="431650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640000"/>
                </a:solidFill>
              </a:rPr>
              <a:t>Экскурсионная  группа</a:t>
            </a:r>
            <a:r>
              <a:rPr lang="ru-RU" sz="2800" dirty="0" smtClean="0"/>
              <a:t>-</a:t>
            </a:r>
          </a:p>
          <a:p>
            <a:r>
              <a:rPr lang="ru-RU" sz="2000" dirty="0"/>
              <a:t>р</a:t>
            </a:r>
            <a:r>
              <a:rPr lang="ru-RU" sz="2000" dirty="0" smtClean="0"/>
              <a:t>азрабатывает обзорные, тематические, учебно-тематические экскурсии.</a:t>
            </a:r>
          </a:p>
          <a:p>
            <a:endParaRPr lang="ru-RU" dirty="0"/>
          </a:p>
          <a:p>
            <a:r>
              <a:rPr lang="ru-RU" sz="2800" dirty="0" smtClean="0">
                <a:solidFill>
                  <a:srgbClr val="640000"/>
                </a:solidFill>
              </a:rPr>
              <a:t>Группа пропагандистов  </a:t>
            </a:r>
            <a:r>
              <a:rPr lang="ru-RU" sz="2800" dirty="0" smtClean="0"/>
              <a:t>-</a:t>
            </a:r>
          </a:p>
          <a:p>
            <a:r>
              <a:rPr lang="ru-RU" sz="2000" dirty="0"/>
              <a:t>о</a:t>
            </a:r>
            <a:r>
              <a:rPr lang="ru-RU" sz="2000" dirty="0" smtClean="0"/>
              <a:t>рганизует и проводит массовые мероприятия, тематические вечера.</a:t>
            </a:r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400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700604" y="3749749"/>
            <a:ext cx="49017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Основные принципы построения </a:t>
            </a:r>
            <a:r>
              <a:rPr lang="ru-RU" sz="2800" dirty="0" smtClean="0">
                <a:solidFill>
                  <a:srgbClr val="FF0000"/>
                </a:solidFill>
              </a:rPr>
              <a:t>экспозиций:</a:t>
            </a:r>
          </a:p>
          <a:p>
            <a:pPr algn="ctr"/>
            <a:r>
              <a:rPr lang="ru-RU" sz="2400" dirty="0" smtClean="0"/>
              <a:t>-</a:t>
            </a:r>
            <a:r>
              <a:rPr lang="ru-RU" sz="2000" dirty="0" smtClean="0"/>
              <a:t>научность</a:t>
            </a:r>
          </a:p>
          <a:p>
            <a:pPr algn="ctr"/>
            <a:r>
              <a:rPr lang="ru-RU" sz="2000" dirty="0" smtClean="0"/>
              <a:t>-доступность</a:t>
            </a:r>
          </a:p>
          <a:p>
            <a:pPr algn="ctr"/>
            <a:r>
              <a:rPr lang="ru-RU" sz="2000" dirty="0" smtClean="0"/>
              <a:t>-наглядность</a:t>
            </a:r>
          </a:p>
          <a:p>
            <a:pPr algn="ctr"/>
            <a:r>
              <a:rPr lang="ru-RU" sz="2000" dirty="0" smtClean="0"/>
              <a:t>-эстетичность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009650" y="647700"/>
            <a:ext cx="441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6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Направления работы кружка</a:t>
            </a:r>
          </a:p>
        </p:txBody>
      </p:sp>
    </p:spTree>
    <p:extLst>
      <p:ext uri="{BB962C8B-B14F-4D97-AF65-F5344CB8AC3E}">
        <p14:creationId xmlns="" xmlns:p14="http://schemas.microsoft.com/office/powerpoint/2010/main" val="253832120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9547" y="260194"/>
            <a:ext cx="5087911" cy="1972018"/>
          </a:xfrm>
        </p:spPr>
        <p:txBody>
          <a:bodyPr>
            <a:normAutofit/>
          </a:bodyPr>
          <a:lstStyle/>
          <a:p>
            <a:r>
              <a:rPr lang="ru-RU" altLang="ru-RU" sz="2800" dirty="0"/>
              <a:t>ФОНДЫ ШКОЛЬНОГО </a:t>
            </a:r>
            <a:r>
              <a:rPr lang="ru-RU" altLang="ru-RU" sz="2800" dirty="0" smtClean="0"/>
              <a:t>МУЗЕЯ.</a:t>
            </a:r>
            <a:r>
              <a:rPr lang="ru-RU" altLang="ru-RU" sz="2800" dirty="0"/>
              <a:t/>
            </a:r>
            <a:br>
              <a:rPr lang="ru-RU" altLang="ru-RU" sz="2800" dirty="0"/>
            </a:br>
            <a:r>
              <a:rPr lang="ru-RU" altLang="ru-RU" sz="2800" dirty="0" smtClean="0"/>
              <a:t>(УЧЕТ </a:t>
            </a:r>
            <a:r>
              <a:rPr lang="ru-RU" altLang="ru-RU" sz="2800" dirty="0"/>
              <a:t>И </a:t>
            </a:r>
            <a:r>
              <a:rPr lang="ru-RU" altLang="ru-RU" sz="2800" dirty="0" smtClean="0"/>
              <a:t>ХРАНЕНИЕ)</a:t>
            </a:r>
            <a:endParaRPr lang="ru-RU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1062318" y="2578731"/>
            <a:ext cx="42492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000" b="1" dirty="0"/>
              <a:t>Основными юридическими документами учета, научного описания и охраны фондов школьного музея являются инвентарные </a:t>
            </a:r>
            <a:r>
              <a:rPr lang="ru-RU" altLang="ru-RU" sz="2000" b="1" dirty="0" smtClean="0"/>
              <a:t>книги.</a:t>
            </a:r>
            <a:endParaRPr lang="ru-RU" altLang="ru-RU" sz="2000" b="1" dirty="0"/>
          </a:p>
          <a:p>
            <a:pPr algn="ctr"/>
            <a:r>
              <a:rPr lang="ru-RU" altLang="ru-RU" sz="2000" b="1" dirty="0"/>
              <a:t>    </a:t>
            </a:r>
          </a:p>
          <a:p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898341" y="260194"/>
            <a:ext cx="4249271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altLang="ru-RU" sz="2800" b="1" dirty="0">
                <a:solidFill>
                  <a:srgbClr val="6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Графы инвентарной книги</a:t>
            </a:r>
            <a:endParaRPr lang="ru-RU" sz="2800" b="1" dirty="0">
              <a:solidFill>
                <a:srgbClr val="6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80880" y="1035424"/>
            <a:ext cx="5396458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80000"/>
              </a:lnSpc>
            </a:pPr>
            <a:r>
              <a:rPr lang="ru-RU" altLang="ru-RU" b="1" dirty="0"/>
              <a:t>1</a:t>
            </a:r>
            <a:r>
              <a:rPr lang="ru-RU" altLang="ru-RU" sz="2000" b="1" dirty="0"/>
              <a:t>.</a:t>
            </a:r>
            <a:r>
              <a:rPr lang="ru-RU" altLang="ru-RU" sz="2000" dirty="0"/>
              <a:t> </a:t>
            </a:r>
            <a:r>
              <a:rPr lang="ru-RU" altLang="ru-RU" sz="2000" b="1" dirty="0"/>
              <a:t>Порядковый инвентарный номер. </a:t>
            </a:r>
            <a:r>
              <a:rPr lang="ru-RU" altLang="ru-RU" sz="2000" dirty="0"/>
              <a:t>Этот номер закрепляется за музейным предметом и является элементом </a:t>
            </a:r>
            <a:r>
              <a:rPr lang="ru-RU" altLang="ru-RU" sz="2000" b="1" dirty="0"/>
              <a:t>шифра</a:t>
            </a:r>
            <a:r>
              <a:rPr lang="ru-RU" altLang="ru-RU" sz="2000" dirty="0"/>
              <a:t> музейного предмета.</a:t>
            </a:r>
          </a:p>
          <a:p>
            <a:pPr marL="571500" indent="-571500">
              <a:lnSpc>
                <a:spcPct val="80000"/>
              </a:lnSpc>
            </a:pPr>
            <a:r>
              <a:rPr lang="ru-RU" altLang="ru-RU" sz="2000" dirty="0"/>
              <a:t>	               </a:t>
            </a:r>
            <a:r>
              <a:rPr lang="ru-RU" altLang="ru-RU" sz="2000" i="1" dirty="0"/>
              <a:t>№ </a:t>
            </a:r>
            <a:r>
              <a:rPr lang="ru-RU" altLang="ru-RU" sz="2000" b="1" i="1" dirty="0" smtClean="0"/>
              <a:t>65</a:t>
            </a:r>
            <a:r>
              <a:rPr lang="ru-RU" altLang="ru-RU" sz="2000" i="1" dirty="0" smtClean="0"/>
              <a:t>(в </a:t>
            </a:r>
            <a:r>
              <a:rPr lang="ru-RU" altLang="ru-RU" sz="2000" i="1" dirty="0"/>
              <a:t>шифре: </a:t>
            </a:r>
            <a:r>
              <a:rPr lang="ru-RU" altLang="ru-RU" sz="2000" i="1" dirty="0" smtClean="0"/>
              <a:t>ИКМ БСШ </a:t>
            </a:r>
            <a:r>
              <a:rPr lang="ru-RU" altLang="ru-RU" sz="2000" i="1" dirty="0"/>
              <a:t>№ </a:t>
            </a:r>
            <a:r>
              <a:rPr lang="ru-RU" altLang="ru-RU" sz="2000" b="1" i="1" dirty="0" smtClean="0"/>
              <a:t>65</a:t>
            </a:r>
            <a:r>
              <a:rPr lang="ru-RU" altLang="ru-RU" sz="2000" i="1" dirty="0" smtClean="0"/>
              <a:t>)</a:t>
            </a:r>
          </a:p>
          <a:p>
            <a:pPr marL="571500" indent="-571500">
              <a:lnSpc>
                <a:spcPct val="80000"/>
              </a:lnSpc>
            </a:pPr>
            <a:r>
              <a:rPr lang="ru-RU" altLang="ru-RU" sz="2000" i="1" dirty="0" smtClean="0"/>
              <a:t>ИКМ-Историко-краеведческий музей</a:t>
            </a:r>
          </a:p>
          <a:p>
            <a:pPr marL="571500" indent="-571500">
              <a:lnSpc>
                <a:spcPct val="80000"/>
              </a:lnSpc>
            </a:pPr>
            <a:r>
              <a:rPr lang="ru-RU" altLang="ru-RU" sz="2000" i="1" dirty="0" smtClean="0"/>
              <a:t>БСШ-Банниковская средняя школа</a:t>
            </a:r>
            <a:endParaRPr lang="ru-RU" altLang="ru-RU" sz="2000" i="1" dirty="0"/>
          </a:p>
          <a:p>
            <a:pPr marL="571500" indent="-571500">
              <a:lnSpc>
                <a:spcPct val="80000"/>
              </a:lnSpc>
            </a:pPr>
            <a:r>
              <a:rPr lang="ru-RU" altLang="ru-RU" sz="2000" i="1" dirty="0"/>
              <a:t>	              № </a:t>
            </a:r>
            <a:r>
              <a:rPr lang="ru-RU" altLang="ru-RU" sz="2000" b="1" i="1" dirty="0" smtClean="0"/>
              <a:t>114</a:t>
            </a:r>
            <a:r>
              <a:rPr lang="ru-RU" altLang="ru-RU" sz="2000" i="1" dirty="0" smtClean="0"/>
              <a:t> </a:t>
            </a:r>
            <a:r>
              <a:rPr lang="ru-RU" altLang="ru-RU" sz="2000" i="1" dirty="0"/>
              <a:t>(в шифре: </a:t>
            </a:r>
            <a:r>
              <a:rPr lang="ru-RU" altLang="ru-RU" sz="2000" i="1" dirty="0" smtClean="0"/>
              <a:t>ИКМ БСШ </a:t>
            </a:r>
            <a:r>
              <a:rPr lang="ru-RU" altLang="ru-RU" sz="2000" i="1" dirty="0"/>
              <a:t>№ </a:t>
            </a:r>
            <a:r>
              <a:rPr lang="ru-RU" altLang="ru-RU" sz="2000" b="1" i="1" dirty="0" smtClean="0"/>
              <a:t>114</a:t>
            </a:r>
            <a:r>
              <a:rPr lang="ru-RU" altLang="ru-RU" sz="2000" i="1" dirty="0" smtClean="0"/>
              <a:t>)</a:t>
            </a:r>
            <a:endParaRPr lang="ru-RU" altLang="ru-RU" sz="2000" i="1" dirty="0"/>
          </a:p>
          <a:p>
            <a:pPr marL="571500" indent="-571500">
              <a:lnSpc>
                <a:spcPct val="80000"/>
              </a:lnSpc>
            </a:pPr>
            <a:endParaRPr lang="ru-RU" altLang="ru-RU" sz="2000" i="1" dirty="0"/>
          </a:p>
          <a:p>
            <a:pPr marL="571500" indent="-571500">
              <a:lnSpc>
                <a:spcPct val="80000"/>
              </a:lnSpc>
            </a:pPr>
            <a:r>
              <a:rPr lang="ru-RU" altLang="ru-RU" sz="2000" b="1" dirty="0"/>
              <a:t>	2.  Дата записи </a:t>
            </a:r>
            <a:r>
              <a:rPr lang="ru-RU" altLang="ru-RU" sz="2000" dirty="0"/>
              <a:t>музейного предмета.</a:t>
            </a:r>
          </a:p>
          <a:p>
            <a:pPr marL="571500" indent="-571500">
              <a:lnSpc>
                <a:spcPct val="80000"/>
              </a:lnSpc>
            </a:pPr>
            <a:endParaRPr lang="ru-RU" altLang="ru-RU" sz="2000" dirty="0"/>
          </a:p>
          <a:p>
            <a:pPr marL="571500" indent="-571500">
              <a:lnSpc>
                <a:spcPct val="80000"/>
              </a:lnSpc>
            </a:pPr>
            <a:r>
              <a:rPr lang="ru-RU" altLang="ru-RU" sz="2000" b="1" dirty="0"/>
              <a:t>	3.  Способ, источники поступления </a:t>
            </a:r>
            <a:r>
              <a:rPr lang="ru-RU" altLang="ru-RU" sz="2000" dirty="0"/>
              <a:t>предмета: от кого поступил (фамилия, имя, отчество лица, дом адрес и т.д.), сопроводительные документы (акт приема, «легенда», тетрадь записи воспоминаний и т.д.).</a:t>
            </a:r>
          </a:p>
          <a:p>
            <a:pPr marL="571500" indent="-571500">
              <a:lnSpc>
                <a:spcPct val="80000"/>
              </a:lnSpc>
            </a:pPr>
            <a:r>
              <a:rPr lang="ru-RU" altLang="ru-RU" sz="2000" dirty="0"/>
              <a:t>                  </a:t>
            </a:r>
            <a:r>
              <a:rPr lang="ru-RU" altLang="ru-RU" sz="2000" b="1" i="1" dirty="0"/>
              <a:t>10 апреля 2006 года поступила </a:t>
            </a:r>
          </a:p>
          <a:p>
            <a:pPr marL="571500" indent="-571500">
              <a:lnSpc>
                <a:spcPct val="80000"/>
              </a:lnSpc>
            </a:pPr>
            <a:r>
              <a:rPr lang="ru-RU" altLang="ru-RU" sz="2000" b="1" i="1" dirty="0"/>
              <a:t>                  безвозмездно </a:t>
            </a:r>
            <a:r>
              <a:rPr lang="ru-RU" altLang="ru-RU" sz="2000" b="1" i="1" dirty="0" smtClean="0"/>
              <a:t>от Жуковой Олимпиады Тимофеевны, </a:t>
            </a:r>
            <a:r>
              <a:rPr lang="ru-RU" altLang="ru-RU" sz="2000" b="1" i="1" dirty="0"/>
              <a:t>жительницы </a:t>
            </a:r>
            <a:r>
              <a:rPr lang="ru-RU" altLang="ru-RU" sz="2000" b="1" i="1" dirty="0" err="1" smtClean="0"/>
              <a:t>с.Банниково</a:t>
            </a:r>
            <a:r>
              <a:rPr lang="ru-RU" altLang="ru-RU" sz="2000" b="1" i="1" dirty="0" smtClean="0"/>
              <a:t>, </a:t>
            </a:r>
            <a:r>
              <a:rPr lang="ru-RU" altLang="ru-RU" sz="2000" b="1" i="1" dirty="0"/>
              <a:t>проживающей по адресу: ул. </a:t>
            </a:r>
            <a:r>
              <a:rPr lang="ru-RU" altLang="ru-RU" sz="2000" b="1" i="1" dirty="0" smtClean="0"/>
              <a:t>Майская ,  д.52</a:t>
            </a:r>
            <a:endParaRPr lang="ru-RU" altLang="ru-RU" sz="2000" b="1" i="1" dirty="0"/>
          </a:p>
          <a:p>
            <a:pPr marL="571500" indent="-571500">
              <a:lnSpc>
                <a:spcPct val="80000"/>
              </a:lnSpc>
            </a:pPr>
            <a:endParaRPr lang="ru-RU" altLang="ru-RU" sz="2000" dirty="0"/>
          </a:p>
          <a:p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019331" y="5637845"/>
            <a:ext cx="464695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Смотреть приложение 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№5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89547" y="4208929"/>
            <a:ext cx="49044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Общая численность  музейных экспонатов-246</a:t>
            </a:r>
          </a:p>
          <a:p>
            <a:r>
              <a:rPr lang="ru-RU" sz="2000" dirty="0" smtClean="0"/>
              <a:t>Вещественные источники-118</a:t>
            </a:r>
          </a:p>
          <a:p>
            <a:r>
              <a:rPr lang="ru-RU" sz="2000" dirty="0" smtClean="0"/>
              <a:t>Письменные-74</a:t>
            </a:r>
          </a:p>
          <a:p>
            <a:r>
              <a:rPr lang="ru-RU" sz="2000" dirty="0" smtClean="0"/>
              <a:t>Фоно-источники-54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90433098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4617" y="470647"/>
            <a:ext cx="5246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6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Графы инвентарной книги</a:t>
            </a:r>
            <a:endParaRPr lang="ru-RU" sz="2800" b="1" dirty="0">
              <a:solidFill>
                <a:srgbClr val="6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874058" y="886145"/>
            <a:ext cx="5017076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000" b="1" dirty="0" smtClean="0"/>
              <a:t>4.Название </a:t>
            </a:r>
            <a:r>
              <a:rPr lang="ru-RU" altLang="ru-RU" sz="2000" b="1" dirty="0"/>
              <a:t>предмета, автор, краткое описание. </a:t>
            </a:r>
            <a:r>
              <a:rPr lang="ru-RU" altLang="ru-RU" sz="2000" dirty="0"/>
              <a:t>Запись  начинается с названия предмета. Указывается автор, дата и место прохождения, среда обитания и т.д.</a:t>
            </a:r>
          </a:p>
          <a:p>
            <a:r>
              <a:rPr lang="ru-RU" altLang="ru-RU" sz="2000" b="1" dirty="0" smtClean="0"/>
              <a:t>5</a:t>
            </a:r>
            <a:r>
              <a:rPr lang="ru-RU" altLang="ru-RU" sz="2000" b="1" dirty="0"/>
              <a:t>. Количество предметов. </a:t>
            </a:r>
            <a:r>
              <a:rPr lang="ru-RU" altLang="ru-RU" sz="2000" dirty="0"/>
              <a:t>Если поступает коллекция (открыток, значков, фотографий и т.д.), то при инвентарном учете присваивается один номер, но запись ведется следующим образом: № 123.1, № 123.2 ..</a:t>
            </a:r>
          </a:p>
          <a:p>
            <a:r>
              <a:rPr lang="ru-RU" altLang="ru-RU" sz="2000" b="1" dirty="0"/>
              <a:t>6. Материал и техника изготовления.  </a:t>
            </a:r>
            <a:r>
              <a:rPr lang="ru-RU" altLang="ru-RU" sz="2000" dirty="0"/>
              <a:t>Указывается материал, из которого изготовлен памятник и способ его изготовления (ткань, дерево, бумага, чеканка и т.д.)</a:t>
            </a:r>
          </a:p>
          <a:p>
            <a:r>
              <a:rPr lang="ru-RU" altLang="ru-RU" sz="2000" dirty="0" smtClean="0"/>
              <a:t>   </a:t>
            </a:r>
            <a:r>
              <a:rPr lang="ru-RU" altLang="ru-RU" sz="2000" b="1" i="1" dirty="0"/>
              <a:t>Металл (желтого, белого </a:t>
            </a:r>
            <a:r>
              <a:rPr lang="ru-RU" altLang="ru-RU" sz="2000" b="1" i="1" dirty="0" smtClean="0"/>
              <a:t>цвета).</a:t>
            </a:r>
          </a:p>
          <a:p>
            <a:r>
              <a:rPr lang="ru-RU" altLang="ru-RU" sz="2000" b="1" i="1" dirty="0" smtClean="0"/>
              <a:t>  Бумага, типографский экземпляр.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790765" y="886145"/>
            <a:ext cx="449131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ru-RU" sz="2000" b="1" dirty="0"/>
              <a:t>7</a:t>
            </a:r>
            <a:r>
              <a:rPr lang="ru-RU" altLang="ru-RU" sz="2000" b="1" dirty="0" smtClean="0"/>
              <a:t>. </a:t>
            </a:r>
            <a:r>
              <a:rPr lang="ru-RU" altLang="ru-RU" sz="2000" b="1" dirty="0"/>
              <a:t>Сохранность предмета. </a:t>
            </a:r>
            <a:r>
              <a:rPr lang="ru-RU" altLang="ru-RU" sz="2000" dirty="0"/>
              <a:t>Если памятник хорошо сохранился, </a:t>
            </a:r>
            <a:r>
              <a:rPr lang="ru-RU" altLang="ru-RU" sz="2000" dirty="0" smtClean="0"/>
              <a:t>пишем </a:t>
            </a:r>
            <a:r>
              <a:rPr lang="ru-RU" altLang="ru-RU" sz="2000" dirty="0"/>
              <a:t>«Видимых повреждений нет». Если он имеет повреждения, то они подробно описываются. Каждая запись в этой графе скрепляется подписью лица, проводившего описание этого памятника в инвентарной книге. </a:t>
            </a:r>
          </a:p>
          <a:p>
            <a:pPr>
              <a:lnSpc>
                <a:spcPct val="90000"/>
              </a:lnSpc>
            </a:pPr>
            <a:r>
              <a:rPr lang="ru-RU" altLang="ru-RU" sz="2000" b="1" i="1" u="sng" dirty="0" smtClean="0"/>
              <a:t>Пример</a:t>
            </a:r>
            <a:r>
              <a:rPr lang="ru-RU" altLang="ru-RU" sz="2000" b="1" i="1" u="sng" dirty="0"/>
              <a:t>:</a:t>
            </a:r>
            <a:r>
              <a:rPr lang="ru-RU" altLang="ru-RU" sz="2000" dirty="0"/>
              <a:t> </a:t>
            </a:r>
            <a:r>
              <a:rPr lang="ru-RU" altLang="ru-RU" sz="2000" b="1" i="1" dirty="0"/>
              <a:t>Углы обложки потерты, слева в углу  	черное пятно, листы книги слегка пожелтели.</a:t>
            </a:r>
          </a:p>
          <a:p>
            <a:pPr>
              <a:lnSpc>
                <a:spcPct val="90000"/>
              </a:lnSpc>
            </a:pPr>
            <a:endParaRPr lang="ru-RU" altLang="ru-RU" sz="2000" b="1" i="1" dirty="0"/>
          </a:p>
          <a:p>
            <a:pPr>
              <a:lnSpc>
                <a:spcPct val="90000"/>
              </a:lnSpc>
            </a:pPr>
            <a:r>
              <a:rPr lang="ru-RU" altLang="ru-RU" sz="2000" b="1" dirty="0" smtClean="0"/>
              <a:t>8. </a:t>
            </a:r>
            <a:r>
              <a:rPr lang="ru-RU" altLang="ru-RU" sz="2000" b="1" dirty="0"/>
              <a:t>Примечание. </a:t>
            </a:r>
            <a:r>
              <a:rPr lang="ru-RU" altLang="ru-RU" sz="2000" dirty="0"/>
              <a:t>Делаются отметки об изъятии музейных предметов для использования в </a:t>
            </a:r>
            <a:r>
              <a:rPr lang="ru-RU" altLang="ru-RU" sz="2000" dirty="0" smtClean="0"/>
              <a:t>выставке.</a:t>
            </a:r>
          </a:p>
          <a:p>
            <a:pPr>
              <a:lnSpc>
                <a:spcPct val="90000"/>
              </a:lnSpc>
            </a:pPr>
            <a:r>
              <a:rPr lang="ru-RU" altLang="ru-RU" sz="2000" dirty="0" smtClean="0"/>
              <a:t> </a:t>
            </a:r>
            <a:r>
              <a:rPr lang="ru-RU" altLang="ru-RU" sz="2000" dirty="0"/>
              <a:t>Запись </a:t>
            </a:r>
            <a:r>
              <a:rPr lang="ru-RU" altLang="ru-RU" sz="2000" dirty="0" smtClean="0"/>
              <a:t>делаем  </a:t>
            </a:r>
            <a:r>
              <a:rPr lang="ru-RU" altLang="ru-RU" sz="2000" dirty="0"/>
              <a:t>простым карандашом.</a:t>
            </a:r>
          </a:p>
          <a:p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6979024" y="5607424"/>
            <a:ext cx="4303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3064134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Users\Учитель\Desktop\4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393" t="13469" r="12593" b="15678"/>
          <a:stretch/>
        </p:blipFill>
        <p:spPr bwMode="auto">
          <a:xfrm>
            <a:off x="994750" y="490772"/>
            <a:ext cx="4276725" cy="5610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9" name="Объект 8" descr="D:\МУЗЕЙ2\конкурс музей\видеоролик\46.JP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342" t="8057" r="3570" b="10037"/>
          <a:stretch/>
        </p:blipFill>
        <p:spPr bwMode="auto">
          <a:xfrm rot="5400000">
            <a:off x="6235045" y="1363244"/>
            <a:ext cx="5643795" cy="38317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404702268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истание 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листание 1" id="{6EB41901-E906-4F5D-92CE-8CC78677F874}" vid="{66B04ABB-2228-4FAF-99D5-43E267AA4B86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1434</TotalTime>
  <Words>1058</Words>
  <Application>Microsoft Office PowerPoint</Application>
  <PresentationFormat>Произвольный</PresentationFormat>
  <Paragraphs>221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листание 1</vt:lpstr>
      <vt:lpstr>Историко-краеведческий музей  «Родник»</vt:lpstr>
      <vt:lpstr>Устав школьного музея</vt:lpstr>
      <vt:lpstr>Слайд 3</vt:lpstr>
      <vt:lpstr>Слайд 4</vt:lpstr>
      <vt:lpstr>Актив музея </vt:lpstr>
      <vt:lpstr>Слайд 6</vt:lpstr>
      <vt:lpstr>ФОНДЫ ШКОЛЬНОГО МУЗЕЯ. (УЧЕТ И ХРАНЕНИЕ)</vt:lpstr>
      <vt:lpstr>Слайд 8</vt:lpstr>
      <vt:lpstr>Слайд 9</vt:lpstr>
      <vt:lpstr>Слайд 10</vt:lpstr>
      <vt:lpstr>отзывы</vt:lpstr>
      <vt:lpstr>Слайд 12</vt:lpstr>
      <vt:lpstr>Слайд 13</vt:lpstr>
      <vt:lpstr>Слайд 14</vt:lpstr>
      <vt:lpstr>ЗОНА ЗАБОТЫ </vt:lpstr>
      <vt:lpstr>Слайд 16</vt:lpstr>
      <vt:lpstr> помощь ветеранам труда, людям пожилого возраста</vt:lpstr>
      <vt:lpstr>Традиционные мероприятия </vt:lpstr>
      <vt:lpstr>Слайд 19</vt:lpstr>
      <vt:lpstr>Слайд 20</vt:lpstr>
      <vt:lpstr>Слайд 21</vt:lpstr>
      <vt:lpstr>Слайд 22</vt:lpstr>
      <vt:lpstr>РАЗДЕЛ ЭКСПОЗИЦИИ  «Русская изба»</vt:lpstr>
      <vt:lpstr>     РАЗДЕЛ  ЭКСПОЗИЦИИ «Стенд  Боевой Славы» </vt:lpstr>
      <vt:lpstr>    Стенд « Хлеб- всему голова» </vt:lpstr>
      <vt:lpstr>Стенд  «Страна эта в сердце всегда» </vt:lpstr>
      <vt:lpstr>Стенд «Банниково -Родина моя, сердцу милый край» </vt:lpstr>
      <vt:lpstr>Учителями славится Россия</vt:lpstr>
      <vt:lpstr>Слайд 29</vt:lpstr>
      <vt:lpstr>Слайд 30</vt:lpstr>
      <vt:lpstr>Слайд 31</vt:lpstr>
      <vt:lpstr>Слайд 32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-</cp:lastModifiedBy>
  <cp:revision>119</cp:revision>
  <cp:lastPrinted>2019-09-20T10:10:59Z</cp:lastPrinted>
  <dcterms:created xsi:type="dcterms:W3CDTF">2016-11-15T09:14:47Z</dcterms:created>
  <dcterms:modified xsi:type="dcterms:W3CDTF">2021-10-04T14:12:49Z</dcterms:modified>
</cp:coreProperties>
</file>